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70" r:id="rId5"/>
    <p:sldId id="271" r:id="rId6"/>
    <p:sldId id="260" r:id="rId7"/>
    <p:sldId id="261" r:id="rId8"/>
    <p:sldId id="273" r:id="rId9"/>
    <p:sldId id="267" r:id="rId10"/>
    <p:sldId id="264"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vonturk@gmail.com" initials=""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71866"/>
  </p:normalViewPr>
  <p:slideViewPr>
    <p:cSldViewPr snapToGrid="0" snapToObjects="1">
      <p:cViewPr>
        <p:scale>
          <a:sx n="97" d="100"/>
          <a:sy n="97" d="100"/>
        </p:scale>
        <p:origin x="1720" y="-29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93B00-4CFE-D641-9B4F-A26DEC7B257F}" type="datetimeFigureOut">
              <a:rPr lang="en-US" smtClean="0"/>
              <a:t>12/8/16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ACD3E-33D6-8842-A5DE-832FA4DFC58F}" type="slidenum">
              <a:rPr lang="en-US" smtClean="0"/>
              <a:t>‹#›</a:t>
            </a:fld>
            <a:endParaRPr lang="en-US"/>
          </a:p>
        </p:txBody>
      </p:sp>
    </p:spTree>
    <p:extLst>
      <p:ext uri="{BB962C8B-B14F-4D97-AF65-F5344CB8AC3E}">
        <p14:creationId xmlns:p14="http://schemas.microsoft.com/office/powerpoint/2010/main" val="20286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BACD3E-33D6-8842-A5DE-832FA4DFC58F}" type="slidenum">
              <a:rPr lang="en-US" smtClean="0"/>
              <a:t>1</a:t>
            </a:fld>
            <a:endParaRPr lang="en-US"/>
          </a:p>
        </p:txBody>
      </p:sp>
    </p:spTree>
    <p:extLst>
      <p:ext uri="{BB962C8B-B14F-4D97-AF65-F5344CB8AC3E}">
        <p14:creationId xmlns:p14="http://schemas.microsoft.com/office/powerpoint/2010/main" val="141395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P</a:t>
            </a:r>
            <a:r>
              <a:rPr lang="en-US" baseline="0" dirty="0" smtClean="0"/>
              <a:t> and N to D and d</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2</a:t>
            </a:fld>
            <a:endParaRPr lang="en-US"/>
          </a:p>
        </p:txBody>
      </p:sp>
    </p:spTree>
    <p:extLst>
      <p:ext uri="{BB962C8B-B14F-4D97-AF65-F5344CB8AC3E}">
        <p14:creationId xmlns:p14="http://schemas.microsoft.com/office/powerpoint/2010/main" val="21069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analogy</a:t>
            </a:r>
            <a:r>
              <a:rPr lang="en-US" baseline="0" dirty="0" smtClean="0"/>
              <a:t> to describe more intuitively what similarity means especially depending on your location within the point cloud</a:t>
            </a:r>
          </a:p>
          <a:p>
            <a:endParaRPr lang="en-US" baseline="0" dirty="0" smtClean="0"/>
          </a:p>
          <a:p>
            <a:r>
              <a:rPr lang="en-US" baseline="0" dirty="0" smtClean="0"/>
              <a:t>How this works:</a:t>
            </a:r>
          </a:p>
          <a:p>
            <a:endParaRPr lang="en-US" baseline="0" dirty="0" smtClean="0"/>
          </a:p>
          <a:p>
            <a:r>
              <a:rPr lang="en-US" baseline="0" dirty="0" smtClean="0"/>
              <a:t>Iterate over values of sigma</a:t>
            </a:r>
          </a:p>
          <a:p>
            <a:r>
              <a:rPr lang="en-US" baseline="0" dirty="0" smtClean="0"/>
              <a:t>Sigma induces a change in the values of </a:t>
            </a:r>
            <a:r>
              <a:rPr lang="en-US" baseline="0" dirty="0" err="1" smtClean="0"/>
              <a:t>p_j|j</a:t>
            </a:r>
            <a:endParaRPr lang="en-US" baseline="0" dirty="0" smtClean="0"/>
          </a:p>
          <a:p>
            <a:r>
              <a:rPr lang="en-US" baseline="0" dirty="0" smtClean="0"/>
              <a:t>Iterate over different distributions or values for sigma until the entropy value is reached</a:t>
            </a:r>
          </a:p>
          <a:p>
            <a:endParaRPr lang="en-US" baseline="0" dirty="0" smtClean="0"/>
          </a:p>
          <a:p>
            <a:r>
              <a:rPr lang="en-US" baseline="0" dirty="0" smtClean="0"/>
              <a:t>This is a way of determining distributions that biases the algorithm to care more about preserving local structure</a:t>
            </a:r>
          </a:p>
          <a:p>
            <a:endParaRPr lang="en-US" baseline="0" dirty="0" smtClean="0"/>
          </a:p>
          <a:p>
            <a:r>
              <a:rPr lang="en-US" baseline="0" dirty="0" smtClean="0"/>
              <a:t>Symmetric </a:t>
            </a:r>
            <a:r>
              <a:rPr lang="en-US" baseline="0" dirty="0" err="1" smtClean="0"/>
              <a:t>pij</a:t>
            </a:r>
            <a:r>
              <a:rPr lang="en-US" baseline="0" dirty="0" smtClean="0"/>
              <a:t> to make the gradient easier to compute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ABACD3E-33D6-8842-A5DE-832FA4DFC58F}" type="slidenum">
              <a:rPr lang="en-US" smtClean="0"/>
              <a:t>4</a:t>
            </a:fld>
            <a:endParaRPr lang="en-US"/>
          </a:p>
        </p:txBody>
      </p:sp>
    </p:spTree>
    <p:extLst>
      <p:ext uri="{BB962C8B-B14F-4D97-AF65-F5344CB8AC3E}">
        <p14:creationId xmlns:p14="http://schemas.microsoft.com/office/powerpoint/2010/main" val="76604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 sense of neighborliness for two different locations highly</a:t>
            </a:r>
            <a:r>
              <a:rPr lang="en-US" baseline="0" dirty="0" smtClean="0"/>
              <a:t> dense or sparse.  In a city your neighbors might be the people in your apartment building or even on specifically your floor in the building if it is a large building.  Perform a binary search on values of sigma to get within an acceptable range of Perplexity.  Due to the log, points farther away contribute more to the Shannon Entropy in the exponent.  Therefore the perplexity can be fulfilled by having several points very far away from </a:t>
            </a:r>
            <a:r>
              <a:rPr lang="en-US" baseline="0" dirty="0" err="1" smtClean="0"/>
              <a:t>x_i</a:t>
            </a:r>
            <a:r>
              <a:rPr lang="en-US" baseline="0" dirty="0" smtClean="0"/>
              <a:t> in a sparse neighborhood all contributing highly to the entropy, or by many points in a densely populated space each contributing a small amount to the entropy.  Intuitively this makes sense, as more bits are required to communicate the information in highly differentiated data and vice versa.  </a:t>
            </a:r>
          </a:p>
          <a:p>
            <a:endParaRPr lang="en-US" baseline="0" dirty="0" smtClean="0"/>
          </a:p>
          <a:p>
            <a:r>
              <a:rPr lang="en-US" baseline="0" dirty="0" smtClean="0"/>
              <a:t>*Draw two different Gaussians around different neighborhoods, explain how this gives a localized sense of what points might be considered the local structure surrounding </a:t>
            </a:r>
            <a:r>
              <a:rPr lang="en-US" baseline="0" dirty="0" err="1" smtClean="0"/>
              <a:t>x_i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5</a:t>
            </a:fld>
            <a:endParaRPr lang="en-US"/>
          </a:p>
        </p:txBody>
      </p:sp>
    </p:spTree>
    <p:extLst>
      <p:ext uri="{BB962C8B-B14F-4D97-AF65-F5344CB8AC3E}">
        <p14:creationId xmlns:p14="http://schemas.microsoft.com/office/powerpoint/2010/main" val="146949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go from high dimension to low dimension,</a:t>
            </a:r>
            <a:r>
              <a:rPr lang="en-US" baseline="0" dirty="0" smtClean="0"/>
              <a:t> unless there were redundant variables/feature of your data points, some distances will be distorted</a:t>
            </a:r>
            <a:endParaRPr lang="en-US" dirty="0" smtClean="0"/>
          </a:p>
          <a:p>
            <a:endParaRPr lang="en-US" dirty="0" smtClean="0"/>
          </a:p>
          <a:p>
            <a:r>
              <a:rPr lang="en-US" dirty="0" smtClean="0"/>
              <a:t>In the case of TSNE, since </a:t>
            </a:r>
            <a:r>
              <a:rPr lang="en-US" baseline="0" dirty="0" smtClean="0"/>
              <a:t>local structure is preserved and prioritized, larger distances/more global structures can be distorted, specifically enlarged</a:t>
            </a:r>
          </a:p>
          <a:p>
            <a:endParaRPr lang="en-US" baseline="0" dirty="0" smtClean="0"/>
          </a:p>
          <a:p>
            <a:r>
              <a:rPr lang="en-US" baseline="0" dirty="0" smtClean="0"/>
              <a:t>What that means is points that are not close in high dimensional space may be forced to be modeled farther from each other in low dimensions (recall the triangle of points demonstration and show that the p and q values create an attractive force on the farthest points in the mapped dimension) </a:t>
            </a:r>
          </a:p>
          <a:p>
            <a:endParaRPr lang="en-US" baseline="0" dirty="0" smtClean="0"/>
          </a:p>
          <a:p>
            <a:r>
              <a:rPr lang="en-US" baseline="0" dirty="0" smtClean="0"/>
              <a:t>To compensate for this reality, the paper writers used a student t-distribution with 1 degree of freedom to reflect/describe the increased probability of points existing far away from each other in the smaller dimension. Since the distribution has fatter tails than the </a:t>
            </a:r>
            <a:r>
              <a:rPr lang="en-US" baseline="0" dirty="0" err="1" smtClean="0"/>
              <a:t>gaussian</a:t>
            </a:r>
            <a:r>
              <a:rPr lang="en-US" baseline="0" dirty="0" smtClean="0"/>
              <a:t>, the p value (say 0.05) on the blue line represents a point moderately distant from the rest. In the mapped dimension, to get the q value that would incur no difference in the gradient, the point must be even more distant. This prevents the issue of crowding</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6</a:t>
            </a:fld>
            <a:endParaRPr lang="en-US"/>
          </a:p>
        </p:txBody>
      </p:sp>
    </p:spTree>
    <p:extLst>
      <p:ext uri="{BB962C8B-B14F-4D97-AF65-F5344CB8AC3E}">
        <p14:creationId xmlns:p14="http://schemas.microsoft.com/office/powerpoint/2010/main" val="1972854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if the probability</a:t>
            </a:r>
            <a:r>
              <a:rPr lang="en-US" baseline="0" dirty="0" smtClean="0"/>
              <a:t> distributions between pairs of points are the same between the high dimensional space and the low dimensional mapping, then they’re relative distances from each other are also equal. However, when embedding data, most of the time this does not happen and distances get distorted. Recall a triangle of points in the 2 plane forced onto a 1 dimensional plane.</a:t>
            </a:r>
          </a:p>
          <a:p>
            <a:endParaRPr lang="en-US" baseline="0" dirty="0" smtClean="0"/>
          </a:p>
          <a:p>
            <a:r>
              <a:rPr lang="en-US" baseline="0" dirty="0" smtClean="0"/>
              <a:t>Therefore, need to assign a metric or way of judging how bad the current embedding is. Note the C equation. This computes the sum of all mapping errors between the original data set and the mapped points. Note that the equation has a very specific idea of what constitutes an erroneous mapping of points. It assigns very high degree of error to a pair of points that are modeled as “close neighbors” in high d but are not close in low dimensions. Vice versa, being modeled as close in low dimension but far away in high dimension does not introduce much error.</a:t>
            </a:r>
          </a:p>
          <a:p>
            <a:endParaRPr lang="en-US" baseline="0" dirty="0" smtClean="0"/>
          </a:p>
          <a:p>
            <a:r>
              <a:rPr lang="en-US" baseline="0" dirty="0" smtClean="0"/>
              <a:t>Gradient descent is a computational method used to iteratively reach a system with lower value of some stated function, in this case cost. It is </a:t>
            </a:r>
            <a:r>
              <a:rPr lang="en-US" baseline="0" dirty="0" err="1" smtClean="0"/>
              <a:t>analagous</a:t>
            </a:r>
            <a:r>
              <a:rPr lang="en-US" baseline="0" dirty="0" smtClean="0"/>
              <a:t> to a ball roll down the hill to reach a state of lower potential energy. In this case, our potential energy is C (cost) or the overall mistake in our mapping. The gradient descent will wiggle each of the mapping points in the direction that specifies a negative </a:t>
            </a:r>
            <a:r>
              <a:rPr lang="en-US" baseline="0" dirty="0" err="1" smtClean="0"/>
              <a:t>dC</a:t>
            </a:r>
            <a:r>
              <a:rPr lang="en-US" baseline="0" dirty="0" smtClean="0"/>
              <a:t>/</a:t>
            </a:r>
            <a:r>
              <a:rPr lang="en-US" baseline="0" dirty="0" err="1" smtClean="0"/>
              <a:t>dy</a:t>
            </a:r>
            <a:r>
              <a:rPr lang="en-US" baseline="0" dirty="0" smtClean="0"/>
              <a:t> in order to maximally reduce the cost function with respect to that point. Doing that repeatedly for each point until the overall mapping has reached a minimum state of cost.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7</a:t>
            </a:fld>
            <a:endParaRPr lang="en-US"/>
          </a:p>
        </p:txBody>
      </p:sp>
    </p:spTree>
    <p:extLst>
      <p:ext uri="{BB962C8B-B14F-4D97-AF65-F5344CB8AC3E}">
        <p14:creationId xmlns:p14="http://schemas.microsoft.com/office/powerpoint/2010/main" val="72662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9</a:t>
            </a:fld>
            <a:endParaRPr lang="en-US"/>
          </a:p>
        </p:txBody>
      </p:sp>
    </p:spTree>
    <p:extLst>
      <p:ext uri="{BB962C8B-B14F-4D97-AF65-F5344CB8AC3E}">
        <p14:creationId xmlns:p14="http://schemas.microsoft.com/office/powerpoint/2010/main" val="1341513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MNIST data</a:t>
            </a:r>
            <a:r>
              <a:rPr lang="en-US" baseline="0" dirty="0" smtClean="0"/>
              <a:t> set is a large number of images of handwritten digits. </a:t>
            </a:r>
          </a:p>
          <a:p>
            <a:endParaRPr lang="en-US" baseline="0" dirty="0" smtClean="0"/>
          </a:p>
          <a:p>
            <a:r>
              <a:rPr lang="en-US" baseline="0" dirty="0" smtClean="0"/>
              <a:t>Each of the images (gray scale) are composed of 764 pixels (28 by 28). Therefore we can think of each image as a data point in R^784.</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10</a:t>
            </a:fld>
            <a:endParaRPr lang="en-US"/>
          </a:p>
        </p:txBody>
      </p:sp>
    </p:spTree>
    <p:extLst>
      <p:ext uri="{BB962C8B-B14F-4D97-AF65-F5344CB8AC3E}">
        <p14:creationId xmlns:p14="http://schemas.microsoft.com/office/powerpoint/2010/main" val="2945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92075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596567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4935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34010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73357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923A10-4E68-FC41-8991-4436E033DC86}"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27714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923A10-4E68-FC41-8991-4436E033DC86}" type="datetimeFigureOut">
              <a:rPr lang="en-US" smtClean="0"/>
              <a:t>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83215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923A10-4E68-FC41-8991-4436E033DC86}" type="datetimeFigureOut">
              <a:rPr lang="en-US" smtClean="0"/>
              <a:t>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2856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23A10-4E68-FC41-8991-4436E033DC86}" type="datetimeFigureOut">
              <a:rPr lang="en-US" smtClean="0"/>
              <a:t>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5568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919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44546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923A10-4E68-FC41-8991-4436E033DC86}" type="datetimeFigureOut">
              <a:rPr lang="en-US" smtClean="0"/>
              <a:t>12/8/16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FDBA0-F5F1-1345-92EC-E4A902E90415}" type="slidenum">
              <a:rPr lang="en-US" smtClean="0"/>
              <a:t>‹#›</a:t>
            </a:fld>
            <a:endParaRPr lang="en-US"/>
          </a:p>
        </p:txBody>
      </p:sp>
    </p:spTree>
    <p:extLst>
      <p:ext uri="{BB962C8B-B14F-4D97-AF65-F5344CB8AC3E}">
        <p14:creationId xmlns:p14="http://schemas.microsoft.com/office/powerpoint/2010/main" val="1740197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hyperlink" Target="https://lvdmaaten.github.io/publications/papers/JMLR_2008.pdf" TargetMode="External"/><Relationship Id="rId6"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8.xml"/><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hyperlink" Target="https://lvdmaaten.github.io/publications/misc/Supplement_JMLR_2008.pdf" TargetMode="External"/><Relationship Id="rId8"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3.png"/><Relationship Id="rId6" Type="http://schemas.openxmlformats.org/officeDocument/2006/relationships/image" Target="../media/image3.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5"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NULL"/><Relationship Id="rId6" Type="http://schemas.openxmlformats.org/officeDocument/2006/relationships/image" Target="../media/image30.png"/><Relationship Id="rId7"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NULL"/><Relationship Id="rId6" Type="http://schemas.openxmlformats.org/officeDocument/2006/relationships/image" Target="../media/image4.png"/><Relationship Id="rId7"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50.png"/><Relationship Id="rId6" Type="http://schemas.openxmlformats.org/officeDocument/2006/relationships/image" Target="../media/image5.png"/><Relationship Id="rId7" Type="http://schemas.openxmlformats.org/officeDocument/2006/relationships/image" Target="../media/image1.png"/><Relationship Id="rId8" Type="http://schemas.openxmlformats.org/officeDocument/2006/relationships/image" Target="../media/image6.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7.png"/><Relationship Id="rId6"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8.png"/><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9.png"/><Relationship Id="rId6" Type="http://schemas.openxmlformats.org/officeDocument/2006/relationships/hyperlink" Target="https://lvdmaaten.github.io/publications/papers/JMLR_2008.pdf" TargetMode="External"/><Relationship Id="rId7"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t-SNE: A Technique for Dimensionality Reduction</a:t>
            </a:r>
            <a:endParaRPr lang="en-US" sz="4400" dirty="0"/>
          </a:p>
        </p:txBody>
      </p:sp>
      <p:sp>
        <p:nvSpPr>
          <p:cNvPr id="3" name="Subtitle 2"/>
          <p:cNvSpPr>
            <a:spLocks noGrp="1"/>
          </p:cNvSpPr>
          <p:nvPr>
            <p:ph type="subTitle" idx="1"/>
          </p:nvPr>
        </p:nvSpPr>
        <p:spPr/>
        <p:txBody>
          <a:bodyPr>
            <a:normAutofit fontScale="92500"/>
          </a:bodyPr>
          <a:lstStyle/>
          <a:p>
            <a:r>
              <a:rPr lang="en-US" dirty="0" smtClean="0"/>
              <a:t>Brody </a:t>
            </a:r>
            <a:r>
              <a:rPr lang="en-US" dirty="0" err="1" smtClean="0"/>
              <a:t>Kellish</a:t>
            </a:r>
            <a:r>
              <a:rPr lang="en-US" dirty="0" smtClean="0"/>
              <a:t>, Joe </a:t>
            </a:r>
            <a:r>
              <a:rPr lang="en-US" dirty="0" err="1" smtClean="0"/>
              <a:t>Timko</a:t>
            </a:r>
            <a:r>
              <a:rPr lang="en-US" dirty="0" smtClean="0"/>
              <a:t>, Nicholas von </a:t>
            </a:r>
            <a:r>
              <a:rPr lang="en-US" dirty="0" err="1" smtClean="0"/>
              <a:t>Turkovich</a:t>
            </a:r>
            <a:endParaRPr lang="en-US" dirty="0" smtClean="0"/>
          </a:p>
          <a:p>
            <a:endParaRPr lang="en-US" dirty="0"/>
          </a:p>
          <a:p>
            <a:r>
              <a:rPr lang="en-US" i="1" dirty="0" smtClean="0"/>
              <a:t>Presentation based on the work of Laurens van der </a:t>
            </a:r>
            <a:r>
              <a:rPr lang="en-US" i="1" dirty="0" err="1" smtClean="0"/>
              <a:t>Maaten</a:t>
            </a:r>
            <a:r>
              <a:rPr lang="en-US" i="1" dirty="0" smtClean="0"/>
              <a:t> and Geoffrey Hinton (</a:t>
            </a:r>
            <a:r>
              <a:rPr lang="en-US" i="1" dirty="0" smtClean="0">
                <a:hlinkClick r:id="rId5"/>
              </a:rPr>
              <a:t>https://lvdmaaten.github.io/publications/papers/JMLR_2008.pdf</a:t>
            </a:r>
            <a:r>
              <a:rPr lang="en-US" i="1" dirty="0" smtClean="0"/>
              <a:t>)</a:t>
            </a:r>
            <a:endParaRPr lang="en-US" i="1"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86181656"/>
      </p:ext>
    </p:extLst>
  </p:cSld>
  <p:clrMapOvr>
    <a:masterClrMapping/>
  </p:clrMapOvr>
  <mc:AlternateContent xmlns:mc="http://schemas.openxmlformats.org/markup-compatibility/2006" xmlns:p14="http://schemas.microsoft.com/office/powerpoint/2010/main">
    <mc:Choice Requires="p14">
      <p:transition spd="slow" p14:dur="2000" advTm="8849"/>
    </mc:Choice>
    <mc:Fallback xmlns="">
      <p:transition spd="slow" advTm="884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on Data (MNIST)</a:t>
            </a:r>
            <a:br>
              <a:rPr lang="en-US" dirty="0" smtClean="0"/>
            </a:br>
            <a:endParaRPr lang="en-US" dirty="0"/>
          </a:p>
        </p:txBody>
      </p:sp>
      <p:sp>
        <p:nvSpPr>
          <p:cNvPr id="14" name="Text Placeholder 13"/>
          <p:cNvSpPr>
            <a:spLocks noGrp="1"/>
          </p:cNvSpPr>
          <p:nvPr>
            <p:ph type="body" idx="1"/>
          </p:nvPr>
        </p:nvSpPr>
        <p:spPr>
          <a:xfrm>
            <a:off x="839788" y="1320353"/>
            <a:ext cx="5157787" cy="823912"/>
          </a:xfrm>
        </p:spPr>
        <p:txBody>
          <a:bodyPr/>
          <a:lstStyle/>
          <a:p>
            <a:pPr algn="ctr"/>
            <a:r>
              <a:rPr lang="en-US" dirty="0" smtClean="0"/>
              <a:t>SNE</a:t>
            </a:r>
            <a:endParaRPr lang="en-US" dirty="0"/>
          </a:p>
        </p:txBody>
      </p:sp>
      <p:pic>
        <p:nvPicPr>
          <p:cNvPr id="12" name="Content Placeholder 11"/>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518113" y="2144265"/>
            <a:ext cx="3903187" cy="3895725"/>
          </a:xfrm>
        </p:spPr>
      </p:pic>
      <p:sp>
        <p:nvSpPr>
          <p:cNvPr id="15" name="Text Placeholder 14"/>
          <p:cNvSpPr>
            <a:spLocks noGrp="1"/>
          </p:cNvSpPr>
          <p:nvPr>
            <p:ph type="body" sz="quarter" idx="3"/>
          </p:nvPr>
        </p:nvSpPr>
        <p:spPr>
          <a:xfrm>
            <a:off x="6172200" y="1320353"/>
            <a:ext cx="5183188" cy="823912"/>
          </a:xfrm>
        </p:spPr>
        <p:txBody>
          <a:bodyPr/>
          <a:lstStyle/>
          <a:p>
            <a:pPr algn="ctr"/>
            <a:r>
              <a:rPr lang="en-US" dirty="0" smtClean="0"/>
              <a:t>t-SNE</a:t>
            </a:r>
            <a:endParaRPr lang="en-US" dirty="0"/>
          </a:p>
        </p:txBody>
      </p:sp>
      <p:pic>
        <p:nvPicPr>
          <p:cNvPr id="13" name="Content Placeholder 12"/>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6553949" y="2144265"/>
            <a:ext cx="4050900" cy="3895725"/>
          </a:xfrm>
        </p:spPr>
      </p:pic>
      <p:sp>
        <p:nvSpPr>
          <p:cNvPr id="16" name="TextBox 15"/>
          <p:cNvSpPr txBox="1"/>
          <p:nvPr/>
        </p:nvSpPr>
        <p:spPr>
          <a:xfrm>
            <a:off x="1311715" y="6039990"/>
            <a:ext cx="4104444" cy="738664"/>
          </a:xfrm>
          <a:prstGeom prst="rect">
            <a:avLst/>
          </a:prstGeom>
          <a:noFill/>
        </p:spPr>
        <p:txBody>
          <a:bodyPr wrap="square" rtlCol="0">
            <a:spAutoFit/>
          </a:bodyPr>
          <a:lstStyle/>
          <a:p>
            <a:r>
              <a:rPr lang="en-US" sz="1400" dirty="0" smtClean="0"/>
              <a:t>Figure 3: Clusters of MNIST Images </a:t>
            </a:r>
            <a:r>
              <a:rPr lang="en-US" sz="1400" dirty="0"/>
              <a:t>by SNE (</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sp>
        <p:nvSpPr>
          <p:cNvPr id="17" name="TextBox 16"/>
          <p:cNvSpPr txBox="1"/>
          <p:nvPr/>
        </p:nvSpPr>
        <p:spPr>
          <a:xfrm>
            <a:off x="6753617" y="6039990"/>
            <a:ext cx="4104444" cy="738664"/>
          </a:xfrm>
          <a:prstGeom prst="rect">
            <a:avLst/>
          </a:prstGeom>
          <a:noFill/>
        </p:spPr>
        <p:txBody>
          <a:bodyPr wrap="square" rtlCol="0">
            <a:spAutoFit/>
          </a:bodyPr>
          <a:lstStyle/>
          <a:p>
            <a:r>
              <a:rPr lang="en-US" sz="1400" dirty="0" smtClean="0"/>
              <a:t>Figure 4: Clusters of MNIST Images </a:t>
            </a:r>
            <a:r>
              <a:rPr lang="en-US" sz="1400" dirty="0"/>
              <a:t>by </a:t>
            </a:r>
            <a:r>
              <a:rPr lang="en-US" sz="1400" dirty="0" smtClean="0"/>
              <a:t>t-SNE </a:t>
            </a:r>
            <a:r>
              <a:rPr lang="en-US" sz="1400" dirty="0"/>
              <a:t>(</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8895816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Pitfalls</a:t>
            </a:r>
            <a:endParaRPr lang="en-US" dirty="0"/>
          </a:p>
        </p:txBody>
      </p:sp>
      <p:sp>
        <p:nvSpPr>
          <p:cNvPr id="4" name="TextBox 3"/>
          <p:cNvSpPr txBox="1"/>
          <p:nvPr/>
        </p:nvSpPr>
        <p:spPr>
          <a:xfrm>
            <a:off x="838200" y="1995488"/>
            <a:ext cx="10783957" cy="3754874"/>
          </a:xfrm>
          <a:prstGeom prst="rect">
            <a:avLst/>
          </a:prstGeom>
          <a:noFill/>
        </p:spPr>
        <p:txBody>
          <a:bodyPr wrap="square" rtlCol="0">
            <a:spAutoFit/>
          </a:bodyPr>
          <a:lstStyle/>
          <a:p>
            <a:r>
              <a:rPr lang="en-US" sz="2200" dirty="0"/>
              <a:t>	</a:t>
            </a:r>
            <a:r>
              <a:rPr lang="en-US" sz="2200" dirty="0" smtClean="0"/>
              <a:t>Variability of results due to random initial mapping</a:t>
            </a:r>
          </a:p>
          <a:p>
            <a:endParaRPr lang="en-US" sz="2200" dirty="0" smtClean="0"/>
          </a:p>
          <a:p>
            <a:endParaRPr lang="en-US" sz="2200" dirty="0" smtClean="0"/>
          </a:p>
          <a:p>
            <a:r>
              <a:rPr lang="en-US" sz="2200" dirty="0"/>
              <a:t>	</a:t>
            </a:r>
            <a:endParaRPr lang="en-US" sz="2200" dirty="0" smtClean="0"/>
          </a:p>
          <a:p>
            <a:r>
              <a:rPr lang="en-US" sz="2200" dirty="0"/>
              <a:t>	</a:t>
            </a:r>
            <a:r>
              <a:rPr lang="en-US" sz="2200" dirty="0" smtClean="0"/>
              <a:t>Focus on local structure hurts performance on data with high intrinsic dimensionality</a:t>
            </a:r>
          </a:p>
          <a:p>
            <a:endParaRPr lang="en-US" sz="2200" dirty="0" smtClean="0"/>
          </a:p>
          <a:p>
            <a:endParaRPr lang="en-US" sz="2200" dirty="0"/>
          </a:p>
          <a:p>
            <a:endParaRPr lang="en-US" sz="2200" dirty="0"/>
          </a:p>
          <a:p>
            <a:r>
              <a:rPr lang="en-US" sz="2200" dirty="0" smtClean="0"/>
              <a:t>	For </a:t>
            </a:r>
            <a:r>
              <a:rPr lang="en-US" sz="2200" i="1" dirty="0" smtClean="0"/>
              <a:t>d &gt;&gt; 3, </a:t>
            </a:r>
            <a:r>
              <a:rPr lang="en-US" sz="2200" dirty="0" smtClean="0"/>
              <a:t>heavy tails on Student-t may hinder preservation of local structure	</a:t>
            </a:r>
          </a:p>
          <a:p>
            <a:r>
              <a:rPr lang="en-US" sz="2200" dirty="0"/>
              <a:t>	</a:t>
            </a:r>
            <a:endParaRPr lang="en-US" sz="2200" dirty="0" smtClean="0"/>
          </a:p>
          <a:p>
            <a:endParaRPr lang="en-US" dirty="0" smtClean="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004182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1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Dimensionality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0515600" cy="5001057"/>
              </a:xfrm>
            </p:spPr>
            <p:txBody>
              <a:bodyPr>
                <a:normAutofit fontScale="92500" lnSpcReduction="20000"/>
              </a:bodyPr>
              <a:lstStyle/>
              <a:p>
                <a:pPr marL="0" indent="0">
                  <a:buNone/>
                </a:pPr>
                <a:r>
                  <a:rPr lang="en-US" b="1" dirty="0" smtClean="0"/>
                  <a:t>Goal</a:t>
                </a:r>
                <a:r>
                  <a:rPr lang="en-US" dirty="0" smtClean="0"/>
                  <a:t>:	Represent </a:t>
                </a:r>
                <a:r>
                  <a:rPr lang="en-US" dirty="0"/>
                  <a:t>a set of </a:t>
                </a:r>
                <a14:m>
                  <m:oMath xmlns:m="http://schemas.openxmlformats.org/officeDocument/2006/math">
                    <m:r>
                      <a:rPr lang="en-US" b="0" i="1" smtClean="0">
                        <a:latin typeface="Cambria Math" charset="0"/>
                      </a:rPr>
                      <m:t>𝑛</m:t>
                    </m:r>
                  </m:oMath>
                </a14:m>
                <a:r>
                  <a:rPr lang="en-US" dirty="0" smtClean="0"/>
                  <a:t> </a:t>
                </a:r>
                <a:r>
                  <a:rPr lang="en-US" dirty="0"/>
                  <a:t>data points i</a:t>
                </a:r>
                <a14:m>
                  <m:oMath xmlns:m="http://schemas.openxmlformats.org/officeDocument/2006/math">
                    <m:r>
                      <m:rPr>
                        <m:sty m:val="p"/>
                      </m:rPr>
                      <a:rPr lang="en-US">
                        <a:latin typeface="Cambria Math" charset="0"/>
                      </a:rPr>
                      <m:t>n</m:t>
                    </m:r>
                    <m:r>
                      <a:rPr lang="en-US">
                        <a:latin typeface="Cambria Math" charset="0"/>
                      </a:rPr>
                      <m:t> </m:t>
                    </m:r>
                    <m:r>
                      <m:rPr>
                        <m:sty m:val="p"/>
                      </m:rPr>
                      <a:rPr lang="en-US" b="0" i="0" smtClean="0">
                        <a:latin typeface="Cambria Math" charset="0"/>
                      </a:rPr>
                      <m:t>D</m:t>
                    </m:r>
                  </m:oMath>
                </a14:m>
                <a:r>
                  <a:rPr lang="en-US" dirty="0" smtClean="0"/>
                  <a:t> </a:t>
                </a:r>
                <a:r>
                  <a:rPr lang="en-US" dirty="0"/>
                  <a:t>variables with a set of </a:t>
                </a:r>
                <a14:m>
                  <m:oMath xmlns:m="http://schemas.openxmlformats.org/officeDocument/2006/math">
                    <m:r>
                      <a:rPr lang="en-US" b="0" i="1" smtClean="0">
                        <a:latin typeface="Cambria Math" charset="0"/>
                      </a:rPr>
                      <m:t>𝑛</m:t>
                    </m:r>
                  </m:oMath>
                </a14:m>
                <a:r>
                  <a:rPr lang="en-US" dirty="0" smtClean="0"/>
                  <a:t> </a:t>
                </a:r>
                <a:r>
                  <a:rPr lang="en-US" dirty="0"/>
                  <a:t>data </a:t>
                </a:r>
                <a:r>
                  <a:rPr lang="en-US" dirty="0" smtClean="0"/>
                  <a:t>	points </a:t>
                </a:r>
                <a:r>
                  <a:rPr lang="en-US" dirty="0"/>
                  <a:t>in </a:t>
                </a:r>
                <a14:m>
                  <m:oMath xmlns:m="http://schemas.openxmlformats.org/officeDocument/2006/math">
                    <m:r>
                      <a:rPr lang="en-US" b="0" i="1" smtClean="0">
                        <a:latin typeface="Cambria Math" charset="0"/>
                      </a:rPr>
                      <m:t>𝑑</m:t>
                    </m:r>
                  </m:oMath>
                </a14:m>
                <a:r>
                  <a:rPr lang="en-US" dirty="0" smtClean="0"/>
                  <a:t> </a:t>
                </a:r>
                <a:r>
                  <a:rPr lang="en-US" dirty="0"/>
                  <a:t>variables, where </a:t>
                </a:r>
                <a14:m>
                  <m:oMath xmlns:m="http://schemas.openxmlformats.org/officeDocument/2006/math">
                    <m:r>
                      <m:rPr>
                        <m:sty m:val="p"/>
                      </m:rPr>
                      <a:rPr lang="en-US" b="0" i="0" smtClean="0">
                        <a:latin typeface="Cambria Math" charset="0"/>
                      </a:rPr>
                      <m:t>d</m:t>
                    </m:r>
                    <m:r>
                      <a:rPr lang="en-US" b="0" i="0" smtClean="0">
                        <a:latin typeface="Cambria Math" charset="0"/>
                      </a:rPr>
                      <m:t>&lt;&lt;</m:t>
                    </m:r>
                    <m:r>
                      <m:rPr>
                        <m:sty m:val="p"/>
                      </m:rPr>
                      <a:rPr lang="en-US" b="0" i="0" smtClean="0">
                        <a:latin typeface="Cambria Math" charset="0"/>
                      </a:rPr>
                      <m:t>D</m:t>
                    </m:r>
                  </m:oMath>
                </a14:m>
                <a:endParaRPr lang="en-US" dirty="0"/>
              </a:p>
              <a:p>
                <a:pPr marL="457200" lvl="1" indent="0">
                  <a:buNone/>
                </a:pPr>
                <a:endParaRPr lang="en-US" dirty="0" smtClean="0"/>
              </a:p>
              <a:p>
                <a:pPr marL="457200" lvl="1" indent="0">
                  <a:buNone/>
                </a:pPr>
                <a:endParaRPr lang="en-US" dirty="0" smtClean="0"/>
              </a:p>
              <a:p>
                <a:pPr marL="914400" lvl="2" indent="0">
                  <a:buNone/>
                </a:pPr>
                <a:r>
                  <a:rPr lang="en-US" dirty="0"/>
                  <a:t>Fix integers </a:t>
                </a:r>
                <a14:m>
                  <m:oMath xmlns:m="http://schemas.openxmlformats.org/officeDocument/2006/math">
                    <m:r>
                      <a:rPr lang="en-US" i="1">
                        <a:latin typeface="Cambria Math" charset="0"/>
                      </a:rPr>
                      <m:t>𝐷</m:t>
                    </m:r>
                    <m:r>
                      <a:rPr lang="en-US">
                        <a:latin typeface="Cambria Math" charset="0"/>
                      </a:rPr>
                      <m:t>, </m:t>
                    </m:r>
                    <m:r>
                      <a:rPr lang="en-US" i="1">
                        <a:latin typeface="Cambria Math" charset="0"/>
                      </a:rPr>
                      <m:t>𝑑</m:t>
                    </m:r>
                    <m:r>
                      <a:rPr lang="en-US" i="1">
                        <a:latin typeface="Cambria Math" charset="0"/>
                      </a:rPr>
                      <m:t>&gt;0</m:t>
                    </m:r>
                  </m:oMath>
                </a14:m>
                <a:r>
                  <a:rPr lang="en-US" dirty="0"/>
                  <a:t>, such that </a:t>
                </a:r>
                <a14:m>
                  <m:oMath xmlns:m="http://schemas.openxmlformats.org/officeDocument/2006/math">
                    <m:r>
                      <a:rPr lang="en-US" i="1">
                        <a:latin typeface="Cambria Math" charset="0"/>
                      </a:rPr>
                      <m:t>𝑑</m:t>
                    </m:r>
                    <m:r>
                      <a:rPr lang="en-US" i="1">
                        <a:latin typeface="Cambria Math" charset="0"/>
                      </a:rPr>
                      <m:t>≪</m:t>
                    </m:r>
                    <m:r>
                      <a:rPr lang="en-US" i="1">
                        <a:latin typeface="Cambria Math" charset="0"/>
                      </a:rPr>
                      <m:t>𝐷</m:t>
                    </m:r>
                  </m:oMath>
                </a14:m>
                <a:r>
                  <a:rPr lang="en-US" dirty="0"/>
                  <a:t>. </a:t>
                </a:r>
              </a:p>
              <a:p>
                <a:pPr lvl="2"/>
                <a:endParaRPr lang="en-US" dirty="0"/>
              </a:p>
              <a:p>
                <a:pPr marL="914400" lvl="2" indent="0">
                  <a:buNone/>
                </a:pPr>
                <a:r>
                  <a:rPr lang="en-US" b="1" i="1" dirty="0"/>
                  <a:t>Given</a:t>
                </a:r>
                <a:r>
                  <a:rPr lang="en-US" dirty="0"/>
                  <a:t>: 		</a:t>
                </a:r>
                <a14:m>
                  <m:oMath xmlns:m="http://schemas.openxmlformats.org/officeDocument/2006/math">
                    <m:sSub>
                      <m:sSubPr>
                        <m:ctrlPr>
                          <a:rPr lang="en-US" b="1" i="1">
                            <a:latin typeface="Cambria Math" charset="0"/>
                          </a:rPr>
                        </m:ctrlPr>
                      </m:sSubPr>
                      <m:e>
                        <m:r>
                          <a:rPr lang="en-US" b="1">
                            <a:latin typeface="Cambria Math" charset="0"/>
                          </a:rPr>
                          <m:t>𝐱</m:t>
                        </m:r>
                      </m:e>
                      <m:sub>
                        <m:r>
                          <a:rPr lang="en-US" b="1">
                            <a:latin typeface="Cambria Math" charset="0"/>
                          </a:rPr>
                          <m:t>𝟏</m:t>
                        </m:r>
                      </m:sub>
                    </m:sSub>
                    <m:r>
                      <a:rPr lang="en-US">
                        <a:latin typeface="Cambria Math" charset="0"/>
                      </a:rPr>
                      <m:t>,</m:t>
                    </m:r>
                    <m:r>
                      <a:rPr lang="en-US" i="1">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oMath>
                </a14:m>
                <a:r>
                  <a:rPr lang="en-US" dirty="0"/>
                  <a:t> </a:t>
                </a:r>
              </a:p>
              <a:p>
                <a:pPr marL="914400" lvl="2" indent="0">
                  <a:buNone/>
                </a:pPr>
                <a:endParaRPr lang="en-US" dirty="0"/>
              </a:p>
              <a:p>
                <a:pPr marL="914400" lvl="2" indent="0">
                  <a:buNone/>
                </a:pPr>
                <a:r>
                  <a:rPr lang="en-US" b="1" i="1" dirty="0"/>
                  <a:t>Goal</a:t>
                </a:r>
                <a:r>
                  <a:rPr lang="en-US" dirty="0"/>
                  <a:t>: 		Find map </a:t>
                </a:r>
                <a14:m>
                  <m:oMath xmlns:m="http://schemas.openxmlformats.org/officeDocument/2006/math">
                    <m:r>
                      <a:rPr lang="en-US" i="1">
                        <a:latin typeface="Cambria Math" charset="0"/>
                      </a:rPr>
                      <m:t>𝐹</m:t>
                    </m:r>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r>
                      <a:rPr lang="en-US" i="1">
                        <a:latin typeface="Cambria Math" charset="0"/>
                      </a:rPr>
                      <m:t>,  </m:t>
                    </m:r>
                    <m:r>
                      <a:rPr lang="en-US" i="1">
                        <a:latin typeface="Cambria Math" charset="0"/>
                      </a:rPr>
                      <m:t>𝑑</m:t>
                    </m:r>
                    <m:r>
                      <a:rPr lang="en-US" i="1">
                        <a:latin typeface="Cambria Math" charset="0"/>
                      </a:rPr>
                      <m:t>≪</m:t>
                    </m:r>
                    <m:r>
                      <a:rPr lang="en-US" i="1">
                        <a:latin typeface="Cambria Math" charset="0"/>
                      </a:rPr>
                      <m:t>𝐷</m:t>
                    </m:r>
                  </m:oMath>
                </a14:m>
                <a:r>
                  <a:rPr lang="en-US" i="1" dirty="0">
                    <a:latin typeface="Cambria Math" charset="0"/>
                  </a:rPr>
                  <a:t> </a:t>
                </a:r>
                <a:r>
                  <a:rPr lang="en-US" dirty="0">
                    <a:latin typeface="Cambria Math" charset="0"/>
                  </a:rPr>
                  <a:t>such that the embedding preserves the </a:t>
                </a:r>
              </a:p>
              <a:p>
                <a:pPr marL="914400" lvl="2" indent="0">
                  <a:buNone/>
                </a:pPr>
                <a:r>
                  <a:rPr lang="en-US" dirty="0">
                    <a:latin typeface="Cambria Math" charset="0"/>
                  </a:rPr>
                  <a:t>		“structure” of the original data</a:t>
                </a:r>
                <a:r>
                  <a:rPr lang="en-US" i="1" dirty="0">
                    <a:latin typeface="Cambria Math" charset="0"/>
                  </a:rPr>
                  <a:t>.</a:t>
                </a:r>
              </a:p>
              <a:p>
                <a:pPr marL="914400" lvl="2" indent="0">
                  <a:buNone/>
                </a:pPr>
                <a:endParaRPr lang="en-US" b="1" i="1" dirty="0">
                  <a:latin typeface="Cambria Math" charset="0"/>
                </a:endParaRPr>
              </a:p>
              <a:p>
                <a:pPr marL="914400" lvl="2" indent="0">
                  <a:buNone/>
                </a:pPr>
                <a:r>
                  <a:rPr lang="en-US" b="1" i="1" dirty="0"/>
                  <a:t>Result</a:t>
                </a:r>
                <a:r>
                  <a:rPr lang="en-US" dirty="0"/>
                  <a:t>:		E</a:t>
                </a:r>
                <a14:m>
                  <m:oMath xmlns:m="http://schemas.openxmlformats.org/officeDocument/2006/math">
                    <m:r>
                      <m:rPr>
                        <m:sty m:val="p"/>
                      </m:rPr>
                      <a:rPr lang="en-US">
                        <a:latin typeface="Cambria Math" charset="0"/>
                      </a:rPr>
                      <m:t>mbedding</m:t>
                    </m:r>
                    <m:r>
                      <a:rPr lang="en-US">
                        <a:latin typeface="Cambria Math" charset="0"/>
                      </a:rPr>
                      <m:t> </m:t>
                    </m:r>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oMath>
                </a14:m>
                <a:endParaRPr lang="en-US" dirty="0"/>
              </a:p>
              <a:p>
                <a:pPr marL="457200" lvl="1" indent="0">
                  <a:buNone/>
                </a:pPr>
                <a:endParaRPr lang="en-US" dirty="0"/>
              </a:p>
              <a:p>
                <a:pPr marL="0" indent="0">
                  <a:buNone/>
                </a:pPr>
                <a:endParaRPr lang="en-US" b="1" dirty="0" smtClean="0"/>
              </a:p>
              <a:p>
                <a:pPr marL="0" indent="0">
                  <a:buNone/>
                </a:pPr>
                <a:r>
                  <a:rPr lang="en-US" b="1" dirty="0" smtClean="0"/>
                  <a:t>Why</a:t>
                </a:r>
                <a:r>
                  <a:rPr lang="en-US" dirty="0"/>
                  <a:t>?</a:t>
                </a:r>
              </a:p>
              <a:p>
                <a:pPr marL="457200" lvl="1" indent="0">
                  <a:buNone/>
                </a:pPr>
                <a:r>
                  <a:rPr lang="en-US" dirty="0" smtClean="0"/>
                  <a:t>Visualizing naturally high-dimensional data, feature selection for machine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5001057"/>
              </a:xfrm>
              <a:blipFill rotWithShape="0">
                <a:blip r:embed="rId5"/>
                <a:stretch>
                  <a:fillRect l="-1043" t="-3045"/>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72347" y="2450764"/>
            <a:ext cx="220870" cy="220870"/>
          </a:xfrm>
          <a:prstGeom prst="rect">
            <a:avLst/>
          </a:prstGeom>
        </p:spPr>
      </p:pic>
    </p:spTree>
    <p:extLst>
      <p:ext uri="{BB962C8B-B14F-4D97-AF65-F5344CB8AC3E}">
        <p14:creationId xmlns:p14="http://schemas.microsoft.com/office/powerpoint/2010/main" val="1734895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01091"/>
                <a:ext cx="10949608" cy="4779818"/>
              </a:xfrm>
            </p:spPr>
            <p:txBody>
              <a:bodyPr>
                <a:normAutofit fontScale="92500" lnSpcReduction="10000"/>
              </a:bodyPr>
              <a:lstStyle/>
              <a:p>
                <a:pPr marL="0" indent="0">
                  <a:buNone/>
                </a:pPr>
                <a:endParaRPr lang="en-US" b="0" i="1" dirty="0" smtClean="0">
                  <a:latin typeface="Cambria Math" charset="0"/>
                </a:endParaRPr>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smtClean="0">
                            <a:latin typeface="Cambria Math" charset="0"/>
                          </a:rPr>
                          <m:t>𝒙</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smtClean="0">
                            <a:latin typeface="Cambria Math" charset="0"/>
                          </a:rPr>
                          <m:t>𝒙</m:t>
                        </m:r>
                      </m:e>
                      <m:sub>
                        <m:r>
                          <a:rPr lang="en-US" b="1" i="1">
                            <a:latin typeface="Cambria Math" charset="0"/>
                          </a:rPr>
                          <m:t>𝒏</m:t>
                        </m:r>
                      </m:sub>
                    </m:sSub>
                  </m:oMath>
                </a14:m>
                <a:r>
                  <a:rPr lang="en-US" dirty="0" smtClean="0"/>
                  <a:t> in original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oMath>
                </a14:m>
                <a:r>
                  <a:rPr lang="en-US" dirty="0" smtClean="0"/>
                  <a:t> in embedding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Cost function – measure the error in our embedding</a:t>
                </a:r>
              </a:p>
              <a:p>
                <a:pPr marL="514350" indent="-514350">
                  <a:buFont typeface="+mj-lt"/>
                  <a:buAutoNum type="arabicPeriod"/>
                </a:pPr>
                <a:endParaRPr lang="en-US" dirty="0" smtClean="0"/>
              </a:p>
              <a:p>
                <a:pPr marL="514350" indent="-514350">
                  <a:buFont typeface="+mj-lt"/>
                  <a:buAutoNum type="arabicPeriod"/>
                </a:pPr>
                <a:r>
                  <a:rPr lang="en-US" dirty="0" smtClean="0"/>
                  <a:t>Gradient Descent – Find </a:t>
                </a:r>
                <a14:m>
                  <m:oMath xmlns:m="http://schemas.openxmlformats.org/officeDocument/2006/math">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𝟏</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𝒏</m:t>
                        </m:r>
                      </m:sub>
                    </m:sSub>
                  </m:oMath>
                </a14:m>
                <a:r>
                  <a:rPr lang="en-US" dirty="0" smtClean="0"/>
                  <a:t> that minimizes the cost of the embedding</a:t>
                </a:r>
              </a:p>
              <a:p>
                <a:pPr marL="514350" indent="-514350">
                  <a:buFont typeface="+mj-lt"/>
                  <a:buAutoNum type="arabicPeriod"/>
                </a:pPr>
                <a:endParaRPr lang="en-US" dirty="0"/>
              </a:p>
              <a:p>
                <a:pPr marL="514350" indent="-514350">
                  <a:buFont typeface="+mj-lt"/>
                  <a:buAutoNum type="arabicPeriod"/>
                </a:pPr>
                <a:r>
                  <a:rPr lang="en-US" dirty="0" smtClean="0"/>
                  <a:t>Improvements from standard </a:t>
                </a:r>
                <a:r>
                  <a:rPr lang="en-US" i="1" dirty="0" smtClean="0"/>
                  <a:t>SNE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01091"/>
                <a:ext cx="10949608" cy="4779818"/>
              </a:xfrm>
              <a:blipFill rotWithShape="0">
                <a:blip r:embed="rId4"/>
                <a:stretch>
                  <a:fillRect l="-1058" r="-390"/>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097983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3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0515600" cy="4809865"/>
              </a:xfrm>
            </p:spPr>
            <p:txBody>
              <a:bodyPr>
                <a:normAutofit fontScale="92500" lnSpcReduction="10000"/>
              </a:bodyPr>
              <a:lstStyle/>
              <a:p>
                <a:pPr marL="0" lvl="0" indent="0">
                  <a:lnSpc>
                    <a:spcPct val="100000"/>
                  </a:lnSpc>
                  <a:spcBef>
                    <a:spcPts val="0"/>
                  </a:spcBef>
                  <a:buNone/>
                </a:pPr>
                <a:endParaRPr lang="en-US" b="0" i="1" dirty="0" smtClean="0">
                  <a:latin typeface="Cambria Math" charset="0"/>
                </a:endParaRPr>
              </a:p>
              <a:p>
                <a:pPr marL="0" lvl="0" indent="0">
                  <a:lnSpc>
                    <a:spcPct val="100000"/>
                  </a:lnSpc>
                  <a:spcBef>
                    <a:spcPts val="0"/>
                  </a:spcBef>
                  <a:buNone/>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r>
                      <a:rPr lang="en-US" b="0" i="1" smtClean="0">
                        <a:latin typeface="Cambria Math" charset="0"/>
                      </a:rPr>
                      <m:t>=</m:t>
                    </m:r>
                  </m:oMath>
                </a14:m>
                <a:r>
                  <a:rPr lang="en-US" dirty="0" smtClean="0"/>
                  <a:t> “neighborliness” </a:t>
                </a:r>
                <a:r>
                  <a:rPr lang="en-US" i="1" dirty="0" smtClean="0"/>
                  <a:t>of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dirty="0"/>
                  <a:t> </a:t>
                </a:r>
                <a:r>
                  <a:rPr lang="en-US" dirty="0" smtClean="0"/>
                  <a:t>g</a:t>
                </a:r>
                <a14:m>
                  <m:oMath xmlns:m="http://schemas.openxmlformats.org/officeDocument/2006/math">
                    <m:r>
                      <m:rPr>
                        <m:sty m:val="p"/>
                      </m:rPr>
                      <a:rPr lang="en-US" b="0" i="0" smtClean="0">
                        <a:latin typeface="Cambria Math" charset="0"/>
                      </a:rPr>
                      <m:t>iven</m:t>
                    </m:r>
                    <m:r>
                      <a:rPr lang="en-US" b="0" i="0" smtClean="0">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𝒊</m:t>
                        </m:r>
                      </m:sub>
                    </m:sSub>
                  </m:oMath>
                </a14:m>
                <a:r>
                  <a:rPr lang="en-US" dirty="0" smtClean="0"/>
                  <a:t> </a:t>
                </a:r>
                <a:br>
                  <a:rPr lang="en-US" dirty="0" smtClean="0"/>
                </a:br>
                <a:endParaRPr lang="en-US" dirty="0"/>
              </a:p>
              <a:p>
                <a:pPr marL="0" lvl="0" indent="0">
                  <a:lnSpc>
                    <a:spcPct val="100000"/>
                  </a:lnSpc>
                  <a:spcBef>
                    <a:spcPts val="0"/>
                  </a:spcBef>
                  <a:buNone/>
                </a:pPr>
                <a:r>
                  <a:rPr lang="en-US" dirty="0"/>
                  <a:t> </a:t>
                </a:r>
                <a:r>
                  <a:rPr lang="en-US" dirty="0" smtClean="0"/>
                  <a:t>       </a:t>
                </a:r>
                <a14:m>
                  <m:oMath xmlns:m="http://schemas.openxmlformats.org/officeDocument/2006/math">
                    <m:r>
                      <a:rPr lang="en-US" b="0" i="0" smtClean="0">
                        <a:latin typeface="Cambria Math" charset="0"/>
                      </a:rPr>
                      <m:t>=</m:t>
                    </m:r>
                    <m:f>
                      <m:fPr>
                        <m:ctrlPr>
                          <a:rPr lang="mr-IN" i="1" smtClean="0">
                            <a:latin typeface="Cambria Math" charset="0"/>
                          </a:rPr>
                        </m:ctrlPr>
                      </m:fPr>
                      <m:num>
                        <m:r>
                          <m:rPr>
                            <m:sty m:val="p"/>
                          </m:rPr>
                          <a:rPr lang="en-US" b="0" i="0" smtClean="0">
                            <a:latin typeface="Cambria Math" charset="0"/>
                          </a:rPr>
                          <m:t>exp</m:t>
                        </m:r>
                        <m:d>
                          <m:dPr>
                            <m:ctrlPr>
                              <a:rPr lang="mr-IN" b="0" i="1" smtClean="0">
                                <a:latin typeface="Cambria Math" charset="0"/>
                              </a:rPr>
                            </m:ctrlPr>
                          </m:dPr>
                          <m:e>
                            <m:f>
                              <m:fPr>
                                <m:type m:val="lin"/>
                                <m:ctrlPr>
                                  <a:rPr lang="en-US" i="1">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smtClean="0">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𝑗</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i="1">
                                            <a:latin typeface="Cambria Math" charset="0"/>
                                          </a:rPr>
                                          <m:t>2</m:t>
                                        </m:r>
                                      </m:sup>
                                    </m:sSubSup>
                                  </m:e>
                                </m:d>
                              </m:den>
                            </m:f>
                          </m:e>
                        </m:d>
                      </m:num>
                      <m:den>
                        <m:nary>
                          <m:naryPr>
                            <m:chr m:val="∑"/>
                            <m:supHide m:val="on"/>
                            <m:ctrlPr>
                              <a:rPr lang="is-IS" i="1" smtClean="0">
                                <a:latin typeface="Cambria Math" charset="0"/>
                              </a:rPr>
                            </m:ctrlPr>
                          </m:naryPr>
                          <m:sub>
                            <m:r>
                              <m:rPr>
                                <m:brk m:alnAt="23"/>
                              </m:rPr>
                              <a:rPr lang="en-US" b="0" i="1" smtClean="0">
                                <a:latin typeface="Cambria Math" charset="0"/>
                              </a:rPr>
                              <m:t>𝑘</m:t>
                            </m:r>
                            <m:r>
                              <a:rPr lang="en-US" b="0" i="1" smtClean="0">
                                <a:latin typeface="Cambria Math" charset="0"/>
                              </a:rPr>
                              <m:t>≠</m:t>
                            </m:r>
                            <m:r>
                              <a:rPr lang="en-US" b="0" i="1" smtClean="0">
                                <a:latin typeface="Cambria Math" charset="0"/>
                              </a:rPr>
                              <m:t>𝑖</m:t>
                            </m:r>
                          </m:sub>
                          <m:sup/>
                          <m:e>
                            <m:r>
                              <m:rPr>
                                <m:sty m:val="p"/>
                              </m:rPr>
                              <a:rPr lang="en-US">
                                <a:latin typeface="Cambria Math" charset="0"/>
                              </a:rPr>
                              <m:t>exp</m:t>
                            </m:r>
                            <m:r>
                              <a:rPr lang="en-US" i="1">
                                <a:latin typeface="Cambria Math" charset="0"/>
                              </a:rPr>
                              <m:t>⁡</m:t>
                            </m:r>
                            <m:d>
                              <m:dPr>
                                <m:ctrlPr>
                                  <a:rPr lang="mr-IN" i="1">
                                    <a:latin typeface="Cambria Math" charset="0"/>
                                  </a:rPr>
                                </m:ctrlPr>
                              </m:dPr>
                              <m:e>
                                <m:f>
                                  <m:fPr>
                                    <m:type m:val="lin"/>
                                    <m:ctrlPr>
                                      <a:rPr lang="en-US" i="1" smtClean="0">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𝑘</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b="0" i="1" smtClean="0">
                                                <a:latin typeface="Cambria Math" charset="0"/>
                                              </a:rPr>
                                              <m:t>2</m:t>
                                            </m:r>
                                          </m:sup>
                                        </m:sSubSup>
                                      </m:e>
                                    </m:d>
                                  </m:den>
                                </m:f>
                              </m:e>
                            </m:d>
                          </m:e>
                        </m:nary>
                      </m:den>
                    </m:f>
                  </m:oMath>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Define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num>
                      <m:den>
                        <m:r>
                          <a:rPr lang="en-US" b="0" i="1" smtClean="0">
                            <a:latin typeface="Cambria Math" charset="0"/>
                          </a:rPr>
                          <m:t>2</m:t>
                        </m:r>
                        <m:r>
                          <a:rPr lang="en-US" b="0" i="1" smtClean="0">
                            <a:latin typeface="Cambria Math" charset="0"/>
                          </a:rPr>
                          <m:t>𝑛</m:t>
                        </m:r>
                      </m:den>
                    </m:f>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𝑗𝑖</m:t>
                        </m:r>
                      </m:sub>
                    </m:sSub>
                  </m:oMath>
                </a14:m>
                <a:r>
                  <a:rPr lang="en-US"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b="1" i="1" dirty="0" smtClean="0"/>
                  <a:t>Question</a:t>
                </a:r>
              </a:p>
              <a:p>
                <a:pPr marL="0" lvl="0" indent="0" algn="ctr">
                  <a:lnSpc>
                    <a:spcPct val="100000"/>
                  </a:lnSpc>
                  <a:spcBef>
                    <a:spcPts val="0"/>
                  </a:spcBef>
                  <a:buNone/>
                  <a:defRPr/>
                </a:pPr>
                <a:r>
                  <a:rPr lang="en-US" dirty="0" smtClean="0"/>
                  <a:t>How do we choose a good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4809865"/>
              </a:xfrm>
              <a:blipFill rotWithShape="0">
                <a:blip r:embed="rId6"/>
                <a:stretch>
                  <a:fillRect l="-1043" b="-2662"/>
                </a:stretch>
              </a:blipFill>
            </p:spPr>
            <p:txBody>
              <a:bodyPr/>
              <a:lstStyle/>
              <a:p>
                <a:r>
                  <a:rPr lang="en-US">
                    <a:noFill/>
                  </a:rPr>
                  <a:t> </a:t>
                </a:r>
              </a:p>
            </p:txBody>
          </p:sp>
        </mc:Fallback>
      </mc:AlternateContent>
      <p:sp>
        <p:nvSpPr>
          <p:cNvPr id="5" name="Rectangle 4"/>
          <p:cNvSpPr/>
          <p:nvPr/>
        </p:nvSpPr>
        <p:spPr>
          <a:xfrm>
            <a:off x="6553196" y="777381"/>
            <a:ext cx="4572000" cy="4389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00036" y="35265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68694" y="351430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218648" y="44526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354719" y="40245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269119" y="39362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23801" y="434120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772159" y="42531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081580" y="1262980"/>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88553" y="2323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474697" y="1962967"/>
            <a:ext cx="90635" cy="8801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839196" y="13914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985683" y="200697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011657" y="4054335"/>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386270" y="418173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153292" y="389538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0150805" y="39681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054489" y="380372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0279188" y="38490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177309" y="41669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0080994" y="406876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71952" y="3862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69465" y="393506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216941" y="3983397"/>
            <a:ext cx="90635" cy="880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431588" y="40014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743883" y="4008909"/>
            <a:ext cx="90635" cy="8801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970471" y="45131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288455" y="41140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115124" y="261187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218648" y="3487984"/>
            <a:ext cx="1141106" cy="111315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011657" y="3782040"/>
            <a:ext cx="493527" cy="5061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667370" y="1166861"/>
            <a:ext cx="1705287" cy="168925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51885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Finding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082251" cy="4654688"/>
              </a:xfrm>
            </p:spPr>
            <p:txBody>
              <a:bodyPr>
                <a:normAutofit/>
              </a:bodyPr>
              <a:lstStyle/>
              <a:p>
                <a:pPr marL="0" lvl="0" indent="0">
                  <a:lnSpc>
                    <a:spcPct val="100000"/>
                  </a:lnSpc>
                  <a:spcBef>
                    <a:spcPts val="0"/>
                  </a:spcBef>
                  <a:buNone/>
                  <a:defRPr/>
                </a:pPr>
                <a:r>
                  <a:rPr lang="en-US" dirty="0" smtClean="0"/>
                  <a:t>Fix some constant perplexity, </a:t>
                </a:r>
                <a:r>
                  <a:rPr lang="en-US" i="1" dirty="0" smtClean="0"/>
                  <a:t>P</a:t>
                </a:r>
                <a:r>
                  <a:rPr lang="en-US" dirty="0" smtClean="0"/>
                  <a:t>. Choose </a:t>
                </a:r>
                <a14:m>
                  <m:oMath xmlns:m="http://schemas.openxmlformats.org/officeDocument/2006/math">
                    <m:sSub>
                      <m:sSubPr>
                        <m:ctrlPr>
                          <a:rPr lang="en-US" i="1">
                            <a:latin typeface="Cambria Math" charset="0"/>
                          </a:rPr>
                        </m:ctrlPr>
                      </m:sSubPr>
                      <m:e>
                        <m:r>
                          <a:rPr lang="en-US" i="1">
                            <a:latin typeface="Cambria Math" charset="0"/>
                          </a:rPr>
                          <m:t>𝜎</m:t>
                        </m:r>
                      </m:e>
                      <m:sub>
                        <m:r>
                          <a:rPr lang="en-US" i="1">
                            <a:latin typeface="Cambria Math" charset="0"/>
                          </a:rPr>
                          <m:t>𝑖</m:t>
                        </m:r>
                      </m:sub>
                    </m:sSub>
                  </m:oMath>
                </a14:m>
                <a:r>
                  <a:rPr lang="en-US" dirty="0"/>
                  <a:t> such that:</a:t>
                </a:r>
              </a:p>
              <a:p>
                <a:pPr marL="0" lvl="0" indent="0">
                  <a:lnSpc>
                    <a:spcPct val="100000"/>
                  </a:lnSpc>
                  <a:spcBef>
                    <a:spcPts val="0"/>
                  </a:spcBef>
                  <a:buNone/>
                  <a:defRPr/>
                </a:pPr>
                <a:endParaRPr lang="en-US" dirty="0"/>
              </a:p>
              <a:p>
                <a:pPr marL="0" lvl="0" indent="0" algn="ctr">
                  <a:lnSpc>
                    <a:spcPct val="100000"/>
                  </a:lnSpc>
                  <a:spcBef>
                    <a:spcPts val="0"/>
                  </a:spcBef>
                  <a:buNone/>
                  <a:defRPr/>
                </a:pPr>
                <a:endParaRPr lang="en-US" b="0" i="1" dirty="0" smtClean="0">
                  <a:latin typeface="Cambria Math" charset="0"/>
                </a:endParaRPr>
              </a:p>
              <a:p>
                <a:pPr marL="0" lvl="0" indent="0" algn="ctr">
                  <a:lnSpc>
                    <a:spcPct val="100000"/>
                  </a:lnSpc>
                  <a:spcBef>
                    <a:spcPts val="0"/>
                  </a:spcBef>
                  <a:buNone/>
                  <a:defRPr/>
                </a:pPr>
                <a14:m>
                  <m:oMath xmlns:m="http://schemas.openxmlformats.org/officeDocument/2006/math">
                    <m:r>
                      <a:rPr lang="en-US" b="0" i="1" smtClean="0">
                        <a:latin typeface="Cambria Math" charset="0"/>
                      </a:rPr>
                      <m:t>𝑃</m:t>
                    </m:r>
                    <m:r>
                      <a:rPr lang="en-US" b="0" i="1" smtClean="0">
                        <a:latin typeface="Cambria Math" charset="0"/>
                      </a:rPr>
                      <m:t> ≈</m:t>
                    </m:r>
                    <m:r>
                      <a:rPr lang="en-US" b="0" i="0" smtClean="0">
                        <a:latin typeface="Cambria Math" charset="0"/>
                      </a:rPr>
                      <m:t> </m:t>
                    </m:r>
                    <m:r>
                      <a:rPr lang="en-US" i="1">
                        <a:latin typeface="Cambria Math" charset="0"/>
                      </a:rPr>
                      <m:t>𝑃𝑒𝑟𝑝</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sSup>
                      <m:sSupPr>
                        <m:ctrlPr>
                          <a:rPr lang="en-US" i="1">
                            <a:latin typeface="Cambria Math" charset="0"/>
                          </a:rPr>
                        </m:ctrlPr>
                      </m:sSupPr>
                      <m:e>
                        <m:r>
                          <a:rPr lang="en-US" i="1">
                            <a:latin typeface="Cambria Math" charset="0"/>
                          </a:rPr>
                          <m:t>2</m:t>
                        </m:r>
                      </m:e>
                      <m:sup>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sup>
                    </m:sSup>
                  </m:oMath>
                </a14:m>
                <a:r>
                  <a:rPr lang="en-US" dirty="0"/>
                  <a:t>		</a:t>
                </a:r>
                <a14:m>
                  <m:oMath xmlns:m="http://schemas.openxmlformats.org/officeDocument/2006/math">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nary>
                      <m:naryPr>
                        <m:chr m:val="∑"/>
                        <m:supHide m:val="on"/>
                        <m:ctrlPr>
                          <a:rPr lang="en-US" b="0" i="1" smtClean="0">
                            <a:latin typeface="Cambria Math" charset="0"/>
                          </a:rPr>
                        </m:ctrlPr>
                      </m:naryPr>
                      <m:sub>
                        <m:r>
                          <a:rPr lang="en-US" b="0" i="1" smtClean="0">
                            <a:latin typeface="Cambria Math" charset="0"/>
                          </a:rPr>
                          <m:t>𝑗</m:t>
                        </m:r>
                      </m:sub>
                      <m:sup/>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func>
                          <m:funcPr>
                            <m:ctrlPr>
                              <a:rPr lang="en-US" i="1">
                                <a:latin typeface="Cambria Math" charset="0"/>
                              </a:rPr>
                            </m:ctrlPr>
                          </m:funcPr>
                          <m:fName>
                            <m:sSub>
                              <m:sSubPr>
                                <m:ctrlPr>
                                  <a:rPr lang="en-US" i="1">
                                    <a:latin typeface="Cambria Math" charset="0"/>
                                  </a:rPr>
                                </m:ctrlPr>
                              </m:sSubPr>
                              <m:e>
                                <m:r>
                                  <m:rPr>
                                    <m:sty m:val="p"/>
                                  </m:rPr>
                                  <a:rPr lang="en-US">
                                    <a:latin typeface="Cambria Math" charset="0"/>
                                  </a:rPr>
                                  <m:t>log</m:t>
                                </m:r>
                              </m:e>
                              <m:sub>
                                <m:r>
                                  <a:rPr lang="en-US" i="1">
                                    <a:latin typeface="Cambria Math" charset="0"/>
                                  </a:rPr>
                                  <m:t>2</m:t>
                                </m:r>
                              </m:sub>
                            </m:sSub>
                          </m:fName>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e>
                        </m:func>
                        <m:r>
                          <a:rPr lang="en-US" b="0" i="1" smtClean="0">
                            <a:latin typeface="Cambria Math" charset="0"/>
                          </a:rPr>
                          <m:t> </m:t>
                        </m:r>
                      </m:e>
                    </m:nary>
                  </m:oMath>
                </a14:m>
                <a:endParaRPr lang="en-US" dirty="0" smtClean="0"/>
              </a:p>
              <a:p>
                <a:pPr marL="0" indent="0" algn="ctr">
                  <a:lnSpc>
                    <a:spcPct val="100000"/>
                  </a:lnSpc>
                  <a:spcBef>
                    <a:spcPts val="0"/>
                  </a:spcBef>
                  <a:buNone/>
                  <a:defRPr/>
                </a:pPr>
                <a:endParaRPr lang="en-US" dirty="0" smtClean="0"/>
              </a:p>
              <a:p>
                <a:pPr marL="0" indent="0" algn="ctr">
                  <a:lnSpc>
                    <a:spcPct val="100000"/>
                  </a:lnSpc>
                  <a:spcBef>
                    <a:spcPts val="0"/>
                  </a:spcBef>
                  <a:buNone/>
                  <a:defRPr/>
                </a:pPr>
                <a:endParaRPr lang="en-US" dirty="0" smtClean="0"/>
              </a:p>
              <a:p>
                <a:pPr marL="0" indent="0">
                  <a:lnSpc>
                    <a:spcPct val="100000"/>
                  </a:lnSpc>
                  <a:spcBef>
                    <a:spcPts val="0"/>
                  </a:spcBef>
                  <a:buNone/>
                  <a:defRPr/>
                </a:pPr>
                <a:r>
                  <a:rPr lang="en-US" sz="2400" dirty="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𝑃</m:t>
                        </m:r>
                      </m:e>
                      <m:sub>
                        <m:r>
                          <a:rPr lang="en-US" sz="2400" b="0" i="1" smtClean="0">
                            <a:latin typeface="Cambria Math" charset="0"/>
                          </a:rPr>
                          <m:t>𝑖</m:t>
                        </m:r>
                      </m:sub>
                    </m:sSub>
                  </m:oMath>
                </a14:m>
                <a:r>
                  <a:rPr lang="en-US" dirty="0" smtClean="0"/>
                  <a:t> is the distribution centered around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r>
                  <a:rPr lang="en-US" dirty="0" smtClean="0"/>
                  <a:t> with standard deviation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endParaRPr lang="en-US" dirty="0" smtClean="0"/>
              </a:p>
              <a:p>
                <a:pPr marL="0" indent="0">
                  <a:lnSpc>
                    <a:spcPct val="100000"/>
                  </a:lnSpc>
                  <a:spcBef>
                    <a:spcPts val="0"/>
                  </a:spcBef>
                  <a:buNone/>
                  <a:defRPr/>
                </a:pPr>
                <a:endParaRPr lang="en-US" sz="2400" dirty="0" smtClean="0"/>
              </a:p>
              <a:p>
                <a:pPr marL="0" indent="0">
                  <a:lnSpc>
                    <a:spcPct val="100000"/>
                  </a:lnSpc>
                  <a:spcBef>
                    <a:spcPts val="0"/>
                  </a:spcBef>
                  <a:buNone/>
                  <a:defRPr/>
                </a:pPr>
                <a:r>
                  <a:rPr lang="en-US" sz="2400" dirty="0" smtClean="0"/>
                  <a:t>Note: Entropy </a:t>
                </a:r>
                <a14:m>
                  <m:oMath xmlns:m="http://schemas.openxmlformats.org/officeDocument/2006/math">
                    <m:r>
                      <a:rPr lang="en-US" sz="2400" i="1">
                        <a:latin typeface="Cambria Math" charset="0"/>
                      </a:rPr>
                      <m:t>𝐻</m:t>
                    </m:r>
                    <m:d>
                      <m:dPr>
                        <m:ctrlPr>
                          <a:rPr lang="en-US" sz="2400" i="1">
                            <a:latin typeface="Cambria Math" charset="0"/>
                          </a:rPr>
                        </m:ctrlPr>
                      </m:dPr>
                      <m:e>
                        <m:sSub>
                          <m:sSubPr>
                            <m:ctrlPr>
                              <a:rPr lang="en-US" sz="2400" i="1">
                                <a:latin typeface="Cambria Math" charset="0"/>
                              </a:rPr>
                            </m:ctrlPr>
                          </m:sSubPr>
                          <m:e>
                            <m:r>
                              <a:rPr lang="en-US" sz="2400" i="1">
                                <a:latin typeface="Cambria Math" charset="0"/>
                              </a:rPr>
                              <m:t>𝑃</m:t>
                            </m:r>
                          </m:e>
                          <m:sub>
                            <m:r>
                              <a:rPr lang="en-US" sz="2400" i="1">
                                <a:latin typeface="Cambria Math" charset="0"/>
                              </a:rPr>
                              <m:t>𝑖</m:t>
                            </m:r>
                          </m:sub>
                        </m:sSub>
                      </m:e>
                    </m:d>
                  </m:oMath>
                </a14:m>
                <a:r>
                  <a:rPr lang="en-US" sz="2400" dirty="0"/>
                  <a:t> is proportional to </a:t>
                </a:r>
                <a14:m>
                  <m:oMath xmlns:m="http://schemas.openxmlformats.org/officeDocument/2006/math">
                    <m:sSub>
                      <m:sSubPr>
                        <m:ctrlPr>
                          <a:rPr lang="en-US" sz="2400" i="1">
                            <a:latin typeface="Cambria Math" charset="0"/>
                          </a:rPr>
                        </m:ctrlPr>
                      </m:sSubPr>
                      <m:e>
                        <m:r>
                          <a:rPr lang="en-US" sz="2400" i="1">
                            <a:latin typeface="Cambria Math" charset="0"/>
                          </a:rPr>
                          <m:t>𝜎</m:t>
                        </m:r>
                      </m:e>
                      <m:sub>
                        <m:r>
                          <a:rPr lang="en-US" sz="2400" i="1">
                            <a:latin typeface="Cambria Math" charset="0"/>
                          </a:rPr>
                          <m:t>𝑖</m:t>
                        </m:r>
                      </m:sub>
                    </m:sSub>
                  </m:oMath>
                </a14:m>
                <a:endParaRPr lang="en-US" sz="2400" dirty="0" smtClean="0"/>
              </a:p>
              <a:p>
                <a:pPr marL="0" indent="0">
                  <a:lnSpc>
                    <a:spcPct val="100000"/>
                  </a:lnSpc>
                  <a:spcBef>
                    <a:spcPts val="0"/>
                  </a:spcBef>
                  <a:buNone/>
                  <a:defRPr/>
                </a:pPr>
                <a:endParaRPr lang="en-US" sz="2400" dirty="0"/>
              </a:p>
              <a:p>
                <a:pPr marL="0" indent="0">
                  <a:lnSpc>
                    <a:spcPct val="100000"/>
                  </a:lnSpc>
                  <a:spcBef>
                    <a:spcPts val="0"/>
                  </a:spcBef>
                  <a:buNone/>
                  <a:defRPr/>
                </a:pPr>
                <a:r>
                  <a:rPr lang="en-US" sz="2400" dirty="0" smtClean="0"/>
                  <a:t>Note: User selects some constant perplexity </a:t>
                </a:r>
                <a14:m>
                  <m:oMath xmlns:m="http://schemas.openxmlformats.org/officeDocument/2006/math">
                    <m:r>
                      <a:rPr lang="en-US" sz="2400" b="0" i="1" smtClean="0">
                        <a:latin typeface="Cambria Math" charset="0"/>
                      </a:rPr>
                      <m:t>𝑃</m:t>
                    </m:r>
                    <m:r>
                      <a:rPr lang="en-US" sz="2400" b="0" i="1" smtClean="0">
                        <a:latin typeface="Cambria Math" charset="0"/>
                      </a:rPr>
                      <m:t> </m:t>
                    </m:r>
                  </m:oMath>
                </a14:m>
                <a:r>
                  <a:rPr lang="en-US" sz="2400" dirty="0" smtClean="0"/>
                  <a:t>for </a:t>
                </a:r>
                <a:r>
                  <a:rPr lang="en-US" sz="2400" b="1" dirty="0" smtClean="0"/>
                  <a:t>all</a:t>
                </a:r>
                <a:r>
                  <a:rPr lang="en-US" sz="2400" dirty="0" smtClean="0"/>
                  <a:t> points</a:t>
                </a:r>
                <a:endParaRPr lang="en-US" sz="2400" dirty="0"/>
              </a:p>
              <a:p>
                <a:pPr marL="0" lvl="0" indent="0">
                  <a:lnSpc>
                    <a:spcPct val="100000"/>
                  </a:lnSpc>
                  <a:spcBef>
                    <a:spcPts val="0"/>
                  </a:spcBef>
                  <a:buNone/>
                  <a:defRPr/>
                </a:pPr>
                <a:endParaRPr lang="en-US" i="1" dirty="0">
                  <a:latin typeface="Cambria Math"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2251" cy="4654688"/>
              </a:xfrm>
              <a:blipFill rotWithShape="0">
                <a:blip r:embed="rId6"/>
                <a:stretch>
                  <a:fillRect l="-1100" t="-1178" b="-11649"/>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7362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3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7"/>
              <p:cNvSpPr>
                <a:spLocks noGrp="1"/>
              </p:cNvSpPr>
              <p:nvPr>
                <p:ph idx="1"/>
              </p:nvPr>
            </p:nvSpPr>
            <p:spPr/>
            <p:txBody>
              <a:bodyPr/>
              <a:lstStyle/>
              <a:p>
                <a:pPr marL="0" lvl="0" indent="0" algn="ctr">
                  <a:lnSpc>
                    <a:spcPct val="100000"/>
                  </a:lnSpc>
                  <a:spcBef>
                    <a:spcPts val="0"/>
                  </a:spcBef>
                  <a:buNone/>
                </a:pPr>
                <a14:m>
                  <m:oMath xmlns:m="http://schemas.openxmlformats.org/officeDocument/2006/math">
                    <m:sSub>
                      <m:sSubPr>
                        <m:ctrlPr>
                          <a:rPr lang="en-US" sz="2400" i="1" smtClean="0">
                            <a:latin typeface="Cambria Math" charset="0"/>
                          </a:rPr>
                        </m:ctrlPr>
                      </m:sSubPr>
                      <m:e>
                        <m:r>
                          <a:rPr lang="en-US" sz="2400" b="0" i="1" smtClean="0">
                            <a:latin typeface="Cambria Math" charset="0"/>
                          </a:rPr>
                          <m:t>𝑞</m:t>
                        </m:r>
                      </m:e>
                      <m:sub>
                        <m:r>
                          <a:rPr lang="en-US" sz="2400" i="1" smtClean="0">
                            <a:latin typeface="Cambria Math" charset="0"/>
                          </a:rPr>
                          <m:t>𝑖</m:t>
                        </m:r>
                        <m:r>
                          <a:rPr lang="en-US" sz="2400" b="0" i="1" smtClean="0">
                            <a:latin typeface="Cambria Math" charset="0"/>
                          </a:rPr>
                          <m:t>𝑗</m:t>
                        </m:r>
                      </m:sub>
                    </m:sSub>
                    <m:r>
                      <a:rPr lang="en-US" sz="2400" i="1">
                        <a:latin typeface="Cambria Math" charset="0"/>
                      </a:rPr>
                      <m:t>=</m:t>
                    </m:r>
                  </m:oMath>
                </a14:m>
                <a:r>
                  <a:rPr lang="en-US" sz="2400" dirty="0"/>
                  <a:t> “neighborliness” </a:t>
                </a:r>
                <a:r>
                  <a:rPr lang="en-US" sz="2400" i="1" dirty="0" smtClean="0"/>
                  <a:t>between </a:t>
                </a:r>
                <a14:m>
                  <m:oMath xmlns:m="http://schemas.openxmlformats.org/officeDocument/2006/math">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𝒋</m:t>
                        </m:r>
                      </m:sub>
                    </m:sSub>
                  </m:oMath>
                </a14:m>
                <a:r>
                  <a:rPr lang="en-US" sz="2400" dirty="0"/>
                  <a:t> </a:t>
                </a:r>
                <a:r>
                  <a:rPr lang="en-US" sz="2400" dirty="0" smtClean="0"/>
                  <a:t>a</a:t>
                </a:r>
                <a14:m>
                  <m:oMath xmlns:m="http://schemas.openxmlformats.org/officeDocument/2006/math">
                    <m:r>
                      <m:rPr>
                        <m:sty m:val="p"/>
                      </m:rPr>
                      <a:rPr lang="en-US" sz="2400" b="0" i="0" smtClean="0">
                        <a:latin typeface="Cambria Math" charset="0"/>
                      </a:rPr>
                      <m:t>nd</m:t>
                    </m:r>
                    <m:r>
                      <a:rPr lang="en-US" sz="2400" b="0" i="0" smtClean="0">
                        <a:latin typeface="Cambria Math" charset="0"/>
                      </a:rPr>
                      <m:t> </m:t>
                    </m:r>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𝒊</m:t>
                        </m:r>
                      </m:sub>
                    </m:sSub>
                  </m:oMath>
                </a14:m>
                <a:r>
                  <a:rPr lang="en-US" sz="2400" b="1" dirty="0" smtClean="0"/>
                  <a:t> </a:t>
                </a:r>
                <a14:m>
                  <m:oMath xmlns:m="http://schemas.openxmlformats.org/officeDocument/2006/math">
                    <m:r>
                      <a:rPr lang="en-US" sz="2400" b="1" i="1" smtClean="0">
                        <a:latin typeface="Cambria Math" charset="0"/>
                      </a:rPr>
                      <m:t>= </m:t>
                    </m:r>
                    <m:f>
                      <m:fPr>
                        <m:ctrlPr>
                          <a:rPr lang="mr-IN" sz="2400" b="1" i="1" smtClean="0">
                            <a:latin typeface="Cambria Math" charset="0"/>
                          </a:rPr>
                        </m:ctrlPr>
                      </m:fPr>
                      <m:num>
                        <m:sSup>
                          <m:sSupPr>
                            <m:ctrlPr>
                              <a:rPr lang="en-US" sz="2400" b="1" i="1" smtClean="0">
                                <a:latin typeface="Cambria Math" charset="0"/>
                              </a:rPr>
                            </m:ctrlPr>
                          </m:sSupPr>
                          <m:e>
                            <m:d>
                              <m:dPr>
                                <m:ctrlPr>
                                  <a:rPr lang="en-US" sz="2400" b="1" i="1" smtClean="0">
                                    <a:latin typeface="Cambria Math" charset="0"/>
                                  </a:rPr>
                                </m:ctrlPr>
                              </m:dPr>
                              <m:e>
                                <m:r>
                                  <a:rPr lang="en-US" sz="2400" b="1" i="1" smtClean="0">
                                    <a:latin typeface="Cambria Math" charset="0"/>
                                  </a:rPr>
                                  <m:t>𝟏</m:t>
                                </m:r>
                                <m:r>
                                  <a:rPr lang="en-US" sz="2400" b="1" i="1" smtClean="0">
                                    <a:latin typeface="Cambria Math" charset="0"/>
                                  </a:rPr>
                                  <m:t>+</m:t>
                                </m:r>
                                <m:sSup>
                                  <m:sSupPr>
                                    <m:ctrlPr>
                                      <a:rPr lang="en-US" sz="2400" b="1" i="1" smtClean="0">
                                        <a:latin typeface="Cambria Math" charset="0"/>
                                      </a:rPr>
                                    </m:ctrlPr>
                                  </m:sSupPr>
                                  <m:e>
                                    <m:d>
                                      <m:dPr>
                                        <m:begChr m:val="|"/>
                                        <m:endChr m:val="|"/>
                                        <m:ctrlPr>
                                          <a:rPr lang="en-US" sz="2400" b="1" i="1" smtClean="0">
                                            <a:latin typeface="Cambria Math" charset="0"/>
                                          </a:rPr>
                                        </m:ctrlPr>
                                      </m:dPr>
                                      <m:e>
                                        <m:d>
                                          <m:dPr>
                                            <m:begChr m:val="|"/>
                                            <m:endChr m:val="|"/>
                                            <m:ctrlPr>
                                              <a:rPr lang="en-US" sz="2400" b="1" i="1" smtClean="0">
                                                <a:latin typeface="Cambria Math" charset="0"/>
                                              </a:rPr>
                                            </m:ctrlPr>
                                          </m:dPr>
                                          <m:e>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𝒊</m:t>
                                                </m:r>
                                              </m:sub>
                                            </m:sSub>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𝒋</m:t>
                                                </m:r>
                                              </m:sub>
                                            </m:sSub>
                                          </m:e>
                                        </m:d>
                                      </m:e>
                                    </m:d>
                                  </m:e>
                                  <m:sup>
                                    <m:r>
                                      <a:rPr lang="en-US" sz="2400" b="1" i="1" smtClean="0">
                                        <a:latin typeface="Cambria Math" charset="0"/>
                                      </a:rPr>
                                      <m:t>𝟐</m:t>
                                    </m:r>
                                  </m:sup>
                                </m:sSup>
                              </m:e>
                            </m:d>
                          </m:e>
                          <m:sup>
                            <m:r>
                              <a:rPr lang="en-US" sz="2400" b="1" i="1" smtClean="0">
                                <a:latin typeface="Cambria Math" charset="0"/>
                              </a:rPr>
                              <m:t>−</m:t>
                            </m:r>
                            <m:r>
                              <a:rPr lang="en-US" sz="2400" b="1" i="1" smtClean="0">
                                <a:latin typeface="Cambria Math" charset="0"/>
                              </a:rPr>
                              <m:t>𝟏</m:t>
                            </m:r>
                          </m:sup>
                        </m:sSup>
                      </m:num>
                      <m:den>
                        <m:nary>
                          <m:naryPr>
                            <m:chr m:val="∑"/>
                            <m:limLoc m:val="subSup"/>
                            <m:supHide m:val="on"/>
                            <m:ctrlPr>
                              <a:rPr lang="mr-IN" sz="2400" b="1" i="1" smtClean="0">
                                <a:latin typeface="Cambria Math" charset="0"/>
                              </a:rPr>
                            </m:ctrlPr>
                          </m:naryPr>
                          <m:sub>
                            <m:r>
                              <m:rPr>
                                <m:brk m:alnAt="9"/>
                              </m:rPr>
                              <a:rPr lang="en-US" sz="2400" b="1" i="1" smtClean="0">
                                <a:latin typeface="Cambria Math" charset="0"/>
                              </a:rPr>
                              <m:t>𝒌</m:t>
                            </m:r>
                            <m:r>
                              <a:rPr lang="en-US" sz="2400" b="1" i="1" smtClean="0">
                                <a:latin typeface="Cambria Math" charset="0"/>
                              </a:rPr>
                              <m:t>≠</m:t>
                            </m:r>
                            <m:r>
                              <a:rPr lang="en-US" sz="2400" b="1" i="1" smtClean="0">
                                <a:latin typeface="Cambria Math" charset="0"/>
                              </a:rPr>
                              <m:t>𝒍</m:t>
                            </m:r>
                          </m:sub>
                          <m:sup/>
                          <m:e>
                            <m:sSup>
                              <m:sSupPr>
                                <m:ctrlPr>
                                  <a:rPr lang="en-US" sz="2400" b="1" i="1">
                                    <a:latin typeface="Cambria Math" charset="0"/>
                                  </a:rPr>
                                </m:ctrlPr>
                              </m:sSupPr>
                              <m:e>
                                <m:d>
                                  <m:dPr>
                                    <m:ctrlPr>
                                      <a:rPr lang="en-US" sz="2400" b="1" i="1">
                                        <a:latin typeface="Cambria Math" charset="0"/>
                                      </a:rPr>
                                    </m:ctrlPr>
                                  </m:dPr>
                                  <m:e>
                                    <m:r>
                                      <a:rPr lang="en-US" sz="2400" b="1" i="1">
                                        <a:latin typeface="Cambria Math" charset="0"/>
                                      </a:rPr>
                                      <m:t>𝟏</m:t>
                                    </m:r>
                                    <m:r>
                                      <a:rPr lang="en-US" sz="2400" b="1" i="1">
                                        <a:latin typeface="Cambria Math" charset="0"/>
                                      </a:rPr>
                                      <m:t>+</m:t>
                                    </m:r>
                                    <m:sSup>
                                      <m:sSupPr>
                                        <m:ctrlPr>
                                          <a:rPr lang="en-US" sz="2400" b="1" i="1">
                                            <a:latin typeface="Cambria Math" charset="0"/>
                                          </a:rPr>
                                        </m:ctrlPr>
                                      </m:sSupPr>
                                      <m:e>
                                        <m:d>
                                          <m:dPr>
                                            <m:begChr m:val="|"/>
                                            <m:endChr m:val="|"/>
                                            <m:ctrlPr>
                                              <a:rPr lang="en-US" sz="2400" b="1" i="1">
                                                <a:latin typeface="Cambria Math" charset="0"/>
                                              </a:rPr>
                                            </m:ctrlPr>
                                          </m:dPr>
                                          <m:e>
                                            <m:d>
                                              <m:dPr>
                                                <m:begChr m:val="|"/>
                                                <m:endChr m:val="|"/>
                                                <m:ctrlPr>
                                                  <a:rPr lang="en-US" sz="2400" b="1" i="1">
                                                    <a:latin typeface="Cambria Math" charset="0"/>
                                                  </a:rPr>
                                                </m:ctrlPr>
                                              </m:dPr>
                                              <m:e>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𝒌</m:t>
                                                    </m:r>
                                                  </m:sub>
                                                </m:sSub>
                                                <m:r>
                                                  <a:rPr lang="en-US" sz="2400" b="1" i="1">
                                                    <a:latin typeface="Cambria Math" charset="0"/>
                                                  </a:rPr>
                                                  <m:t>−</m:t>
                                                </m:r>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𝒍</m:t>
                                                    </m:r>
                                                  </m:sub>
                                                </m:sSub>
                                              </m:e>
                                            </m:d>
                                          </m:e>
                                        </m:d>
                                      </m:e>
                                      <m:sup>
                                        <m:r>
                                          <a:rPr lang="en-US" sz="2400" b="1" i="1">
                                            <a:latin typeface="Cambria Math" charset="0"/>
                                          </a:rPr>
                                          <m:t>𝟐</m:t>
                                        </m:r>
                                      </m:sup>
                                    </m:sSup>
                                  </m:e>
                                </m:d>
                              </m:e>
                              <m:sup>
                                <m:r>
                                  <a:rPr lang="en-US" sz="2400" b="1" i="1">
                                    <a:latin typeface="Cambria Math" charset="0"/>
                                  </a:rPr>
                                  <m:t>−</m:t>
                                </m:r>
                                <m:r>
                                  <a:rPr lang="en-US" sz="2400" b="1" i="1">
                                    <a:latin typeface="Cambria Math" charset="0"/>
                                  </a:rPr>
                                  <m:t>𝟏</m:t>
                                </m:r>
                              </m:sup>
                            </m:sSup>
                          </m:e>
                        </m:nary>
                      </m:den>
                    </m:f>
                  </m:oMath>
                </a14:m>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endParaRPr lang="en-US" sz="2400" dirty="0"/>
              </a:p>
              <a:p>
                <a:pPr marL="0" lvl="0" indent="0" algn="ctr">
                  <a:lnSpc>
                    <a:spcPct val="100000"/>
                  </a:lnSpc>
                  <a:spcBef>
                    <a:spcPts val="0"/>
                  </a:spcBef>
                  <a:buNone/>
                </a:pPr>
                <a:endParaRPr lang="en-US" sz="2400" dirty="0" smtClean="0"/>
              </a:p>
              <a:p>
                <a:pPr marL="0" lvl="0" indent="0">
                  <a:lnSpc>
                    <a:spcPct val="100000"/>
                  </a:lnSpc>
                  <a:spcBef>
                    <a:spcPts val="0"/>
                  </a:spcBef>
                  <a:buNone/>
                </a:pPr>
                <a:r>
                  <a:rPr lang="en-US" sz="2400" dirty="0" smtClean="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   </m:t>
                        </m:r>
                        <m:r>
                          <a:rPr lang="en-US" sz="2400" b="0" i="1" smtClean="0">
                            <a:latin typeface="Cambria Math" charset="0"/>
                          </a:rPr>
                          <m:t>𝑞</m:t>
                        </m:r>
                      </m:e>
                      <m:sub>
                        <m:r>
                          <a:rPr lang="en-US" sz="2400" b="0" i="1" smtClean="0">
                            <a:latin typeface="Cambria Math" charset="0"/>
                          </a:rPr>
                          <m:t>𝑖𝑗</m:t>
                        </m:r>
                      </m:sub>
                    </m:sSub>
                  </m:oMath>
                </a14:m>
                <a:r>
                  <a:rPr lang="en-US" sz="2400" dirty="0" smtClean="0"/>
                  <a:t> is defined using a Student-t </a:t>
                </a:r>
                <a:r>
                  <a:rPr lang="en-US" sz="2400" dirty="0" smtClean="0"/>
                  <a:t>distribution, </a:t>
                </a:r>
                <a:br>
                  <a:rPr lang="en-US" sz="2400" dirty="0" smtClean="0"/>
                </a:br>
                <a:r>
                  <a:rPr lang="en-US" sz="2400" dirty="0" smtClean="0"/>
                  <a:t>	as </a:t>
                </a:r>
                <a:r>
                  <a:rPr lang="en-US" sz="2400" dirty="0" smtClean="0"/>
                  <a:t>opposed to a </a:t>
                </a:r>
                <a:r>
                  <a:rPr lang="en-US" sz="2400" smtClean="0"/>
                  <a:t>Gaussian distribution</a:t>
                </a:r>
                <a:endParaRPr lang="en-US" sz="2400" dirty="0" smtClean="0"/>
              </a:p>
            </p:txBody>
          </p:sp>
        </mc:Choice>
        <mc:Fallback>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6"/>
                <a:stretch>
                  <a:fillRect l="-928"/>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pic>
        <p:nvPicPr>
          <p:cNvPr id="5" name="Content Placeholder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05531" y="3280466"/>
            <a:ext cx="3207025" cy="3207025"/>
          </a:xfrm>
          <a:prstGeom prst="rect">
            <a:avLst/>
          </a:prstGeom>
        </p:spPr>
      </p:pic>
    </p:spTree>
    <p:extLst>
      <p:ext uri="{BB962C8B-B14F-4D97-AF65-F5344CB8AC3E}">
        <p14:creationId xmlns:p14="http://schemas.microsoft.com/office/powerpoint/2010/main" val="842883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the Mapping</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p:txBody>
              <a:bodyPr>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an ideal world: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r>
                      <a:rPr lang="en-US" b="0" i="1" smtClean="0">
                        <a:latin typeface="Cambria Math" charset="0"/>
                      </a:rPr>
                      <m:t> ∀</m:t>
                    </m:r>
                    <m:r>
                      <a:rPr lang="en-US" b="0" i="1" smtClean="0">
                        <a:latin typeface="Cambria Math" charset="0"/>
                      </a:rPr>
                      <m:t>𝑖</m:t>
                    </m:r>
                    <m:r>
                      <a:rPr lang="en-US" b="0" i="1" smtClean="0">
                        <a:latin typeface="Cambria Math" charset="0"/>
                      </a:rPr>
                      <m:t>, </m:t>
                    </m:r>
                    <m:r>
                      <a:rPr lang="en-US" b="0" i="1" smtClean="0">
                        <a:latin typeface="Cambria Math" charset="0"/>
                      </a:rPr>
                      <m:t>𝑗</m:t>
                    </m:r>
                  </m:oMath>
                </a14:m>
                <a:r>
                  <a:rPr lang="en-US" dirty="0" smtClean="0"/>
                  <a:t>  (i.e. a perfect mapping)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Realistically, need to minimize the </a:t>
                </a:r>
                <a:r>
                  <a:rPr lang="en-US" dirty="0" smtClean="0"/>
                  <a:t>information loss</a:t>
                </a:r>
                <a:r>
                  <a:rPr lang="en-US" dirty="0" smtClean="0"/>
                  <a:t> between </a:t>
                </a:r>
                <a14:m>
                  <m:oMath xmlns:m="http://schemas.openxmlformats.org/officeDocument/2006/math">
                    <m:r>
                      <a:rPr lang="en-US" b="0" i="1" smtClean="0">
                        <a:latin typeface="Cambria Math" charset="0"/>
                      </a:rPr>
                      <m:t>𝑃</m:t>
                    </m:r>
                  </m:oMath>
                </a14:m>
                <a:r>
                  <a:rPr lang="en-US" dirty="0" smtClean="0"/>
                  <a:t> and </a:t>
                </a:r>
                <a14:m>
                  <m:oMath xmlns:m="http://schemas.openxmlformats.org/officeDocument/2006/math">
                    <m:r>
                      <a:rPr lang="en-US" b="0" i="1" smtClean="0">
                        <a:latin typeface="Cambria Math" charset="0"/>
                      </a:rPr>
                      <m:t>𝑄</m:t>
                    </m:r>
                  </m:oMath>
                </a14:m>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charset="0"/>
                        </a:rPr>
                        <m:t>𝐶</m:t>
                      </m:r>
                      <m:r>
                        <a:rPr lang="en-US" b="0" i="1" smtClean="0">
                          <a:latin typeface="Cambria Math" charset="0"/>
                        </a:rPr>
                        <m:t>=</m:t>
                      </m:r>
                      <m:r>
                        <a:rPr lang="en-US" b="0" i="1" smtClean="0">
                          <a:latin typeface="Cambria Math" charset="0"/>
                        </a:rPr>
                        <m:t>𝐾𝐿</m:t>
                      </m:r>
                      <m:r>
                        <a:rPr lang="en-US" b="0" i="1" smtClean="0">
                          <a:latin typeface="Cambria Math" charset="0"/>
                        </a:rPr>
                        <m:t>(</m:t>
                      </m:r>
                      <m:r>
                        <a:rPr lang="en-US" b="0" i="1" smtClean="0">
                          <a:latin typeface="Cambria Math" charset="0"/>
                        </a:rPr>
                        <m:t>𝑃</m:t>
                      </m:r>
                      <m:r>
                        <a:rPr lang="en-US" b="0" i="1" smtClean="0">
                          <a:latin typeface="Cambria Math" charset="0"/>
                        </a:rPr>
                        <m:t>|</m:t>
                      </m:r>
                      <m:d>
                        <m:dPr>
                          <m:begChr m:val="|"/>
                          <m:ctrlPr>
                            <a:rPr lang="en-US" b="0" i="1" smtClean="0">
                              <a:latin typeface="Cambria Math" charset="0"/>
                            </a:rPr>
                          </m:ctrlPr>
                        </m:dPr>
                        <m:e>
                          <m:r>
                            <a:rPr lang="en-US" b="0" i="1" smtClean="0">
                              <a:latin typeface="Cambria Math" charset="0"/>
                            </a:rPr>
                            <m:t>𝑄</m:t>
                          </m:r>
                        </m:e>
                      </m:d>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nary>
                            <m:naryPr>
                              <m:chr m:val="∑"/>
                              <m:supHide m:val="on"/>
                              <m:ctrlPr>
                                <a:rPr lang="en-US" b="0" i="1" smtClean="0">
                                  <a:latin typeface="Cambria Math" charset="0"/>
                                </a:rPr>
                              </m:ctrlPr>
                            </m:naryPr>
                            <m:sub>
                              <m:r>
                                <a:rPr lang="en-US" b="0" i="1" smtClean="0">
                                  <a:latin typeface="Cambria Math" charset="0"/>
                                </a:rPr>
                                <m:t>𝑗</m:t>
                              </m:r>
                            </m:sub>
                            <m:sup/>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func>
                                <m:funcPr>
                                  <m:ctrlPr>
                                    <a:rPr lang="en-US" b="0" i="1" smtClean="0">
                                      <a:latin typeface="Cambria Math" charset="0"/>
                                    </a:rPr>
                                  </m:ctrlPr>
                                </m:funcPr>
                                <m:fName>
                                  <m:r>
                                    <m:rPr>
                                      <m:sty m:val="p"/>
                                    </m:rPr>
                                    <a:rPr lang="en-US" b="0" i="0" smtClean="0">
                                      <a:latin typeface="Cambria Math" charset="0"/>
                                    </a:rPr>
                                    <m:t>log</m:t>
                                  </m:r>
                                </m:fName>
                                <m:e>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num>
                                    <m:den>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den>
                                  </m:f>
                                </m:e>
                              </m:func>
                            </m:e>
                          </m:nary>
                        </m:e>
                      </m:nary>
                    </m:oMath>
                  </m:oMathPara>
                </a14:m>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performing gradient descent: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𝛿</m:t>
                          </m:r>
                          <m:r>
                            <a:rPr lang="en-US" b="0" i="1" smtClean="0">
                              <a:latin typeface="Cambria Math" charset="0"/>
                            </a:rPr>
                            <m:t>𝐶</m:t>
                          </m:r>
                        </m:num>
                        <m:den>
                          <m:r>
                            <a:rPr lang="en-US" b="0" i="1" smtClean="0">
                              <a:latin typeface="Cambria Math" charset="0"/>
                            </a:rPr>
                            <m:t>𝛿</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den>
                      </m:f>
                      <m:r>
                        <a:rPr lang="en-US" b="0" i="1" smtClean="0">
                          <a:latin typeface="Cambria Math" charset="0"/>
                        </a:rPr>
                        <m:t>=4</m:t>
                      </m:r>
                      <m:nary>
                        <m:naryPr>
                          <m:chr m:val="∑"/>
                          <m:supHide m:val="on"/>
                          <m:ctrlPr>
                            <a:rPr lang="en-US" b="0" i="1" smtClean="0">
                              <a:latin typeface="Cambria Math" charset="0"/>
                            </a:rPr>
                          </m:ctrlPr>
                        </m:naryPr>
                        <m:sub>
                          <m:r>
                            <a:rPr lang="en-US" b="0" i="1" smtClean="0">
                              <a:latin typeface="Cambria Math" charset="0"/>
                            </a:rPr>
                            <m:t>𝑗</m:t>
                          </m:r>
                        </m:sub>
                        <m:sup/>
                        <m:e>
                          <m:f>
                            <m:fPr>
                              <m:ctrlPr>
                                <a:rPr lang="en-US" b="0" i="1" smtClean="0">
                                  <a:latin typeface="Cambria Math" charset="0"/>
                                </a:rPr>
                              </m:ctrlPr>
                            </m:fPr>
                            <m:num>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e>
                              </m:d>
                              <m:d>
                                <m:dPr>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num>
                            <m:den>
                              <m:r>
                                <a:rPr lang="en-US" b="0" i="1" smtClean="0">
                                  <a:latin typeface="Cambria Math" charset="0"/>
                                </a:rPr>
                                <m:t>1+</m:t>
                              </m:r>
                              <m:sSup>
                                <m:sSupPr>
                                  <m:ctrlPr>
                                    <a:rPr lang="en-US" b="0" i="1" smtClean="0">
                                      <a:latin typeface="Cambria Math" charset="0"/>
                                    </a:rPr>
                                  </m:ctrlPr>
                                </m:sSupPr>
                                <m:e>
                                  <m:d>
                                    <m:dPr>
                                      <m:begChr m:val="|"/>
                                      <m:endChr m:val="|"/>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e>
                                <m:sup>
                                  <m:r>
                                    <a:rPr lang="en-US" b="0" i="1" smtClean="0">
                                      <a:latin typeface="Cambria Math" charset="0"/>
                                    </a:rPr>
                                    <m:t>2</m:t>
                                  </m:r>
                                </m:sup>
                              </m:sSup>
                            </m:den>
                          </m:f>
                        </m:e>
                      </m:nary>
                    </m:oMath>
                  </m:oMathPara>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5"/>
                <a:stretch>
                  <a:fillRect l="-638" t="-1961"/>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6045200"/>
            <a:ext cx="812800" cy="812800"/>
          </a:xfrm>
          <a:prstGeom prst="rect">
            <a:avLst/>
          </a:prstGeom>
        </p:spPr>
      </p:pic>
      <p:sp>
        <p:nvSpPr>
          <p:cNvPr id="5" name="TextBox 4"/>
          <p:cNvSpPr txBox="1"/>
          <p:nvPr/>
        </p:nvSpPr>
        <p:spPr>
          <a:xfrm>
            <a:off x="8581344" y="3539629"/>
            <a:ext cx="3465437" cy="923330"/>
          </a:xfrm>
          <a:prstGeom prst="rect">
            <a:avLst/>
          </a:prstGeom>
          <a:noFill/>
        </p:spPr>
        <p:txBody>
          <a:bodyPr wrap="none" rtlCol="0">
            <a:spAutoFit/>
          </a:bodyPr>
          <a:lstStyle/>
          <a:p>
            <a:pPr algn="ctr"/>
            <a:r>
              <a:rPr lang="en-US" b="1" dirty="0" err="1" smtClean="0"/>
              <a:t>Kullback</a:t>
            </a:r>
            <a:r>
              <a:rPr lang="en-US" b="1" dirty="0" smtClean="0"/>
              <a:t> – </a:t>
            </a:r>
            <a:r>
              <a:rPr lang="en-US" b="1" dirty="0" err="1" smtClean="0"/>
              <a:t>Leibler</a:t>
            </a:r>
            <a:r>
              <a:rPr lang="en-US" b="1" dirty="0" smtClean="0"/>
              <a:t> divergence</a:t>
            </a:r>
          </a:p>
          <a:p>
            <a:pPr algn="ctr"/>
            <a:endParaRPr lang="en-US" dirty="0"/>
          </a:p>
          <a:p>
            <a:pPr algn="ctr"/>
            <a:r>
              <a:rPr lang="en-US" dirty="0" smtClean="0"/>
              <a:t>”How well does </a:t>
            </a:r>
            <a:r>
              <a:rPr lang="en-US" i="1" dirty="0" smtClean="0"/>
              <a:t>Q</a:t>
            </a:r>
            <a:r>
              <a:rPr lang="en-US" dirty="0" smtClean="0"/>
              <a:t> approximate </a:t>
            </a:r>
            <a:r>
              <a:rPr lang="en-US" i="1" dirty="0" smtClean="0"/>
              <a:t>P</a:t>
            </a:r>
            <a:r>
              <a:rPr lang="en-US" dirty="0" smtClean="0"/>
              <a:t>?”</a:t>
            </a:r>
            <a:endParaRPr lang="en-US" dirty="0"/>
          </a:p>
        </p:txBody>
      </p:sp>
    </p:spTree>
    <p:extLst>
      <p:ext uri="{BB962C8B-B14F-4D97-AF65-F5344CB8AC3E}">
        <p14:creationId xmlns:p14="http://schemas.microsoft.com/office/powerpoint/2010/main" val="657638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6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the “t” in t-SNE</a:t>
            </a:r>
          </a:p>
        </p:txBody>
      </p:sp>
      <p:pic>
        <p:nvPicPr>
          <p:cNvPr id="8"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870" t="63131" r="-1"/>
          <a:stretch/>
        </p:blipFill>
        <p:spPr>
          <a:xfrm>
            <a:off x="8679663" y="2380527"/>
            <a:ext cx="3138470" cy="1119512"/>
          </a:xfrm>
        </p:spPr>
      </p:pic>
      <p:pic>
        <p:nvPicPr>
          <p:cNvPr id="4" name="Content Placeholder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520" y="3584944"/>
            <a:ext cx="2356279" cy="2356279"/>
          </a:xfrm>
          <a:prstGeom prst="rect">
            <a:avLst/>
          </a:prstGeom>
        </p:spPr>
      </p:pic>
      <p:sp>
        <p:nvSpPr>
          <p:cNvPr id="5" name="TextBox 4"/>
          <p:cNvSpPr txBox="1"/>
          <p:nvPr/>
        </p:nvSpPr>
        <p:spPr>
          <a:xfrm>
            <a:off x="8507894" y="5945472"/>
            <a:ext cx="4250635" cy="553998"/>
          </a:xfrm>
          <a:prstGeom prst="rect">
            <a:avLst/>
          </a:prstGeom>
          <a:noFill/>
        </p:spPr>
        <p:txBody>
          <a:bodyPr wrap="square" rtlCol="0">
            <a:spAutoFit/>
          </a:bodyPr>
          <a:lstStyle/>
          <a:p>
            <a:pPr algn="ctr"/>
            <a:r>
              <a:rPr lang="en-US" sz="1000" dirty="0" smtClean="0"/>
              <a:t>Figure 1: Student t-distribution with 1 degree </a:t>
            </a:r>
            <a:r>
              <a:rPr lang="en-US" sz="1000" dirty="0"/>
              <a:t>of freedom </a:t>
            </a:r>
            <a:endParaRPr lang="en-US" sz="1000" dirty="0" smtClean="0"/>
          </a:p>
          <a:p>
            <a:r>
              <a:rPr lang="en-US" sz="1000" dirty="0" smtClean="0"/>
              <a:t>(</a:t>
            </a:r>
            <a:r>
              <a:rPr lang="en-US" sz="1000" dirty="0"/>
              <a:t>https://</a:t>
            </a:r>
            <a:r>
              <a:rPr lang="en-US" sz="1000" dirty="0" err="1" smtClean="0"/>
              <a:t>en.wikipedia.org</a:t>
            </a:r>
            <a:r>
              <a:rPr lang="en-US" sz="1000" dirty="0" smtClean="0"/>
              <a:t>/wiki/</a:t>
            </a:r>
            <a:r>
              <a:rPr lang="en-US" sz="1000" dirty="0" err="1" smtClean="0"/>
              <a:t>Student's_t</a:t>
            </a:r>
            <a:r>
              <a:rPr lang="en-US" sz="1000" dirty="0"/>
              <a:t>-</a:t>
            </a:r>
            <a:r>
              <a:rPr lang="en-US" sz="1000" dirty="0" smtClean="0"/>
              <a:t>distribution</a:t>
            </a:r>
            <a:r>
              <a:rPr lang="en-US" sz="1000" dirty="0"/>
              <a:t>#/media/File:T_distribution_1df_enhanced.svg)</a:t>
            </a:r>
          </a:p>
        </p:txBody>
      </p:sp>
      <p:pic>
        <p:nvPicPr>
          <p:cNvPr id="9"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r="22531" b="33685"/>
          <a:stretch/>
        </p:blipFill>
        <p:spPr>
          <a:xfrm>
            <a:off x="8874621" y="584487"/>
            <a:ext cx="2479178" cy="2013598"/>
          </a:xfrm>
        </p:spPr>
      </p:pic>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54803">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489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r>
                                  <a:rPr lang="en-US" sz="1400" b="0" i="1" smtClean="0">
                                    <a:latin typeface="Cambria Math" charset="0"/>
                                  </a:rPr>
                                  <m:t> </m:t>
                                </m:r>
                                <m:r>
                                  <a:rPr lang="en-US" sz="1400" b="0" i="1">
                                    <a:latin typeface="Cambria Math" charset="0"/>
                                  </a:rPr>
                                  <m:t>=</m:t>
                                </m:r>
                                <m:f>
                                  <m:fPr>
                                    <m:ctrlPr>
                                      <a:rPr lang="mr-IN" sz="1400" b="0" i="1">
                                        <a:latin typeface="Cambria Math" charset="0"/>
                                      </a:rPr>
                                    </m:ctrlPr>
                                  </m:fPr>
                                  <m:num>
                                    <m:r>
                                      <a:rPr lang="en-US" sz="1400" b="0" i="1">
                                        <a:latin typeface="Cambria Math" charset="0"/>
                                      </a:rPr>
                                      <m:t>𝑒𝑥𝑝</m:t>
                                    </m:r>
                                    <m:d>
                                      <m:dPr>
                                        <m:ctrlPr>
                                          <a:rPr lang="mr-IN" sz="1400" b="0" i="1">
                                            <a:latin typeface="Cambria Math" charset="0"/>
                                          </a:rPr>
                                        </m:ctrlPr>
                                      </m:dPr>
                                      <m:e>
                                        <m:f>
                                          <m:fPr>
                                            <m:type m:val="lin"/>
                                            <m:ctrlPr>
                                              <a:rPr lang="en-US" sz="1400" b="0" i="1">
                                                <a:latin typeface="Cambria Math" charset="0"/>
                                              </a:rPr>
                                            </m:ctrlPr>
                                          </m:fPr>
                                          <m:num>
                                            <m:d>
                                              <m:dPr>
                                                <m:ctrlPr>
                                                  <a:rPr lang="en-US" sz="1400" b="0" i="1" smtClean="0">
                                                    <a:latin typeface="Cambria Math" charset="0"/>
                                                  </a:rPr>
                                                </m:ctrlPr>
                                              </m:dPr>
                                              <m:e>
                                                <m:r>
                                                  <a:rPr lang="en-US" sz="1400" b="0" i="1">
                                                    <a:latin typeface="Cambria Math" charset="0"/>
                                                  </a:rPr>
                                                  <m:t>−</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𝑗</m:t>
                                                            </m:r>
                                                          </m:sub>
                                                        </m:sSub>
                                                      </m:e>
                                                    </m:d>
                                                  </m:e>
                                                  <m:sup>
                                                    <m:r>
                                                      <a:rPr lang="en-US" sz="1400" b="0" i="1" smtClean="0">
                                                        <a:latin typeface="Cambria Math" charset="0"/>
                                                      </a:rPr>
                                                      <m:t>2</m:t>
                                                    </m:r>
                                                  </m:sup>
                                                </m:sSup>
                                                <m:r>
                                                  <a:rPr lang="en-US" sz="1400" b="0" i="1" smtClean="0">
                                                    <a:latin typeface="Cambria Math" charset="0"/>
                                                  </a:rPr>
                                                  <m:t>|</m:t>
                                                </m:r>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num>
                                  <m:den>
                                    <m:nary>
                                      <m:naryPr>
                                        <m:chr m:val="∑"/>
                                        <m:supHide m:val="on"/>
                                        <m:ctrlPr>
                                          <a:rPr lang="is-IS" sz="1400" b="0" i="1">
                                            <a:latin typeface="Cambria Math" charset="0"/>
                                          </a:rPr>
                                        </m:ctrlPr>
                                      </m:naryPr>
                                      <m:sub>
                                        <m:r>
                                          <m:rPr>
                                            <m:brk m:alnAt="23"/>
                                          </m:rPr>
                                          <a:rPr lang="en-US" sz="1400" b="0" i="1">
                                            <a:latin typeface="Cambria Math" charset="0"/>
                                          </a:rPr>
                                          <m:t>𝑘</m:t>
                                        </m:r>
                                        <m:r>
                                          <a:rPr lang="en-US" sz="1400" b="0" i="1">
                                            <a:latin typeface="Cambria Math" charset="0"/>
                                          </a:rPr>
                                          <m:t>≠</m:t>
                                        </m:r>
                                        <m:r>
                                          <a:rPr lang="en-US" sz="1400" b="0" i="1">
                                            <a:latin typeface="Cambria Math" charset="0"/>
                                          </a:rPr>
                                          <m:t>𝑖</m:t>
                                        </m:r>
                                      </m:sub>
                                      <m:sup/>
                                      <m:e>
                                        <m:r>
                                          <a:rPr lang="en-US" sz="1400" b="0" i="1">
                                            <a:latin typeface="Cambria Math" charset="0"/>
                                          </a:rPr>
                                          <m:t>𝑒𝑥𝑝</m:t>
                                        </m:r>
                                        <m:r>
                                          <a:rPr lang="en-US" sz="1400" b="0" i="1">
                                            <a:latin typeface="Cambria Math" charset="0"/>
                                          </a:rPr>
                                          <m:t>⁡</m:t>
                                        </m:r>
                                        <m:d>
                                          <m:dPr>
                                            <m:ctrlPr>
                                              <a:rPr lang="mr-IN" sz="1400" b="0" i="1">
                                                <a:latin typeface="Cambria Math" charset="0"/>
                                              </a:rPr>
                                            </m:ctrlPr>
                                          </m:dPr>
                                          <m:e>
                                            <m:f>
                                              <m:fPr>
                                                <m:type m:val="lin"/>
                                                <m:ctrlPr>
                                                  <a:rPr lang="en-US" sz="1400" b="0" i="1">
                                                    <a:latin typeface="Cambria Math" charset="0"/>
                                                  </a:rPr>
                                                </m:ctrlPr>
                                              </m:fPr>
                                              <m:num>
                                                <m:d>
                                                  <m:dPr>
                                                    <m:ctrlPr>
                                                      <a:rPr lang="en-US" sz="1400" b="0" i="1">
                                                        <a:latin typeface="Cambria Math" charset="0"/>
                                                      </a:rPr>
                                                    </m:ctrlPr>
                                                  </m:dPr>
                                                  <m:e>
                                                    <m:r>
                                                      <a:rPr lang="en-US" sz="1400" b="0" i="1">
                                                        <a:latin typeface="Cambria Math" charset="0"/>
                                                      </a:rPr>
                                                      <m:t>−</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𝒌</m:t>
                                                                    </m:r>
                                                                  </m:sub>
                                                                </m:sSub>
                                                              </m:e>
                                                            </m:d>
                                                          </m:e>
                                                        </m:d>
                                                      </m:e>
                                                      <m:sup>
                                                        <m:r>
                                                          <a:rPr lang="en-US" sz="1400" b="0" i="1">
                                                            <a:latin typeface="Cambria Math" charset="0"/>
                                                          </a:rPr>
                                                          <m:t>2</m:t>
                                                        </m:r>
                                                      </m:sup>
                                                    </m:sSup>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e>
                                    </m:nary>
                                  </m:den>
                                </m:f>
                              </m:oMath>
                            </m:oMathPara>
                          </a14:m>
                          <a:endParaRPr lang="en-US" b="0" i="1" dirty="0"/>
                        </a:p>
                        <a:p>
                          <a:endParaRPr lang="en-US" dirty="0" smtClean="0"/>
                        </a:p>
                        <a:p>
                          <a:endParaRPr lang="en-US" dirty="0" smtClean="0"/>
                        </a:p>
                        <a:p>
                          <a:pPr algn="ct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 same form as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(Gaussian)</a:t>
                          </a:r>
                        </a:p>
                        <a:p>
                          <a:endParaRPr lang="en-US" dirty="0" smtClean="0"/>
                        </a:p>
                        <a:p>
                          <a:endParaRPr lang="en-US" sz="1400" b="0" i="1" dirty="0" smtClean="0">
                            <a:latin typeface="Cambria Math" charset="0"/>
                          </a:endParaRPr>
                        </a:p>
                        <a:p>
                          <a:endParaRPr lang="en-US" sz="1400"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nary>
                              </m:oMath>
                            </m:oMathPara>
                          </a14:m>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a:latin typeface="Cambria Math" charset="0"/>
                                      </a:rPr>
                                      <m:t>𝑞</m:t>
                                    </m:r>
                                  </m:e>
                                  <m:sub>
                                    <m:r>
                                      <a:rPr lang="en-US" sz="1400" b="0" i="1">
                                        <a:latin typeface="Cambria Math" charset="0"/>
                                      </a:rPr>
                                      <m:t>𝑖𝑗</m:t>
                                    </m:r>
                                  </m:sub>
                                </m:sSub>
                                <m:r>
                                  <a:rPr lang="en-US" sz="1400" b="0" i="1">
                                    <a:latin typeface="Cambria Math" charset="0"/>
                                  </a:rPr>
                                  <m:t>= </m:t>
                                </m:r>
                                <m:f>
                                  <m:fPr>
                                    <m:ctrlPr>
                                      <a:rPr lang="mr-IN" sz="1400" b="0" i="1">
                                        <a:latin typeface="Cambria Math" charset="0"/>
                                      </a:rPr>
                                    </m:ctrlPr>
                                  </m:fPr>
                                  <m:num>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𝑗</m:t>
                                                            </m:r>
                                                          </m:sub>
                                                        </m:sSub>
                                                      </m:e>
                                                    </m:d>
                                                  </m:e>
                                                </m:d>
                                              </m:e>
                                              <m:sup>
                                                <m:r>
                                                  <a:rPr lang="en-US" sz="1400" b="0" i="1">
                                                    <a:latin typeface="Cambria Math" charset="0"/>
                                                  </a:rPr>
                                                  <m:t>2</m:t>
                                                </m:r>
                                              </m:sup>
                                            </m:sSup>
                                          </m:e>
                                        </m:d>
                                      </m:e>
                                      <m:sup>
                                        <m:r>
                                          <a:rPr lang="en-US" sz="1400" b="0" i="1">
                                            <a:latin typeface="Cambria Math" charset="0"/>
                                          </a:rPr>
                                          <m:t>−1</m:t>
                                        </m:r>
                                      </m:sup>
                                    </m:sSup>
                                  </m:num>
                                  <m:den>
                                    <m:nary>
                                      <m:naryPr>
                                        <m:chr m:val="∑"/>
                                        <m:limLoc m:val="subSup"/>
                                        <m:supHide m:val="on"/>
                                        <m:ctrlPr>
                                          <a:rPr lang="mr-IN" sz="1400" b="0" i="1">
                                            <a:latin typeface="Cambria Math" charset="0"/>
                                          </a:rPr>
                                        </m:ctrlPr>
                                      </m:naryPr>
                                      <m:sub>
                                        <m:r>
                                          <m:rPr>
                                            <m:brk m:alnAt="9"/>
                                          </m:rPr>
                                          <a:rPr lang="en-US" sz="1400" b="0" i="1">
                                            <a:latin typeface="Cambria Math" charset="0"/>
                                          </a:rPr>
                                          <m:t>𝑘</m:t>
                                        </m:r>
                                        <m:r>
                                          <a:rPr lang="en-US" sz="1400" b="0" i="1">
                                            <a:latin typeface="Cambria Math" charset="0"/>
                                          </a:rPr>
                                          <m:t>≠</m:t>
                                        </m:r>
                                        <m:r>
                                          <a:rPr lang="en-US" sz="1400" b="0" i="1">
                                            <a:latin typeface="Cambria Math" charset="0"/>
                                          </a:rPr>
                                          <m:t>𝑙</m:t>
                                        </m:r>
                                      </m:sub>
                                      <m:sup/>
                                      <m:e>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𝑘</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𝑙</m:t>
                                                                </m:r>
                                                              </m:sub>
                                                            </m:sSub>
                                                          </m:e>
                                                        </m:d>
                                                      </m:e>
                                                    </m:d>
                                                  </m:e>
                                                  <m:sup>
                                                    <m:r>
                                                      <a:rPr lang="en-US" sz="1400" b="0" i="1">
                                                        <a:latin typeface="Cambria Math" charset="0"/>
                                                      </a:rPr>
                                                      <m:t>2</m:t>
                                                    </m:r>
                                                  </m:sup>
                                                </m:sSup>
                                              </m:e>
                                            </m:d>
                                          </m:e>
                                          <m:sup>
                                            <m:r>
                                              <a:rPr lang="en-US" sz="1400" b="0" i="1">
                                                <a:latin typeface="Cambria Math" charset="0"/>
                                              </a:rPr>
                                              <m:t>−1</m:t>
                                            </m:r>
                                          </m:sup>
                                        </m:sSup>
                                      </m:e>
                                    </m:nary>
                                  </m:den>
                                </m:f>
                              </m:oMath>
                            </m:oMathPara>
                          </a14:m>
                          <a:endParaRPr lang="en-US" sz="1400" b="0" dirty="0"/>
                        </a:p>
                        <a:p>
                          <a:endParaRPr lang="en-US" b="0" i="1" dirty="0" smtClean="0">
                            <a:latin typeface="Cambria Math" charset="0"/>
                          </a:endParaRPr>
                        </a:p>
                        <a:p>
                          <a:endParaRPr lang="en-US" b="0" i="1" dirty="0" smtClean="0">
                            <a:latin typeface="Cambria Math"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a:t>
                          </a:r>
                          <a:r>
                            <a:rPr lang="en-US" baseline="0" dirty="0" smtClean="0"/>
                            <a:t> student-t,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is</a:t>
                          </a:r>
                          <a:r>
                            <a:rPr lang="en-US" baseline="0" dirty="0" smtClean="0"/>
                            <a:t> </a:t>
                          </a:r>
                          <a:r>
                            <a:rPr lang="en-US" dirty="0" smtClean="0"/>
                            <a:t>Gaussian</a:t>
                          </a:r>
                        </a:p>
                        <a:p>
                          <a:endParaRPr lang="en-US" b="0" i="1" dirty="0" smtClean="0">
                            <a:latin typeface="Cambria Math" charset="0"/>
                          </a:endParaRPr>
                        </a:p>
                        <a:p>
                          <a:endParaRPr lang="en-US"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f>
                                      <m:fPr>
                                        <m:ctrlPr>
                                          <a:rPr lang="en-US" sz="1400" b="0" i="1" smtClean="0">
                                            <a:latin typeface="Cambria Math" charset="0"/>
                                          </a:rPr>
                                        </m:ctrlPr>
                                      </m:fPr>
                                      <m:num>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num>
                                      <m:den>
                                        <m:r>
                                          <a:rPr lang="en-US" sz="1400" b="0" i="1" smtClean="0">
                                            <a:latin typeface="Cambria Math" charset="0"/>
                                          </a:rPr>
                                          <m:t>1+</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sup>
                                            <m:r>
                                              <a:rPr lang="en-US" sz="1400" b="0" i="1" smtClean="0">
                                                <a:latin typeface="Cambria Math" charset="0"/>
                                              </a:rPr>
                                              <m:t>2</m:t>
                                            </m:r>
                                          </m:sup>
                                        </m:sSup>
                                      </m:den>
                                    </m:f>
                                  </m:e>
                                </m:nary>
                              </m:oMath>
                            </m:oMathPara>
                          </a14:m>
                          <a:endParaRPr lang="en-US" sz="1400" dirty="0"/>
                        </a:p>
                      </a:txBody>
                      <a:tcPr/>
                    </a:tc>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65760">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890584">
                    <a:tc>
                      <a:txBody>
                        <a:bodyPr/>
                        <a:lstStyle/>
                        <a:p>
                          <a:endParaRPr lang="en-US"/>
                        </a:p>
                      </a:txBody>
                      <a:tcPr>
                        <a:blipFill rotWithShape="0">
                          <a:blip r:embed="rId6"/>
                          <a:stretch>
                            <a:fillRect l="-149" t="-13684" r="-100446" b="-33474"/>
                          </a:stretch>
                        </a:blipFill>
                      </a:tcPr>
                    </a:tc>
                    <a:tc>
                      <a:txBody>
                        <a:bodyPr/>
                        <a:lstStyle/>
                        <a:p>
                          <a:endParaRPr lang="en-US"/>
                        </a:p>
                      </a:txBody>
                      <a:tcPr>
                        <a:blipFill rotWithShape="0">
                          <a:blip r:embed="rId6"/>
                          <a:stretch>
                            <a:fillRect l="-100298" t="-13684" r="-596" b="-33474"/>
                          </a:stretch>
                        </a:blipFill>
                      </a:tcPr>
                    </a:tc>
                  </a:tr>
                </a:tbl>
              </a:graphicData>
            </a:graphic>
          </p:graphicFrame>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092237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7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Gradient</a:t>
            </a:r>
            <a:endParaRPr lang="en-US" dirty="0"/>
          </a:p>
        </p:txBody>
      </p:sp>
      <p:sp>
        <p:nvSpPr>
          <p:cNvPr id="3" name="Content Placeholder 2"/>
          <p:cNvSpPr>
            <a:spLocks noGrp="1"/>
          </p:cNvSpPr>
          <p:nvPr>
            <p:ph idx="1"/>
          </p:nvPr>
        </p:nvSpPr>
        <p:spPr>
          <a:xfrm>
            <a:off x="983974" y="1835214"/>
            <a:ext cx="10515600" cy="4351338"/>
          </a:xfrm>
        </p:spPr>
        <p:txBody>
          <a:bodyPr/>
          <a:lstStyle/>
          <a:p>
            <a:pPr marL="0" indent="0">
              <a:lnSpc>
                <a:spcPct val="100000"/>
              </a:lnSpc>
              <a:spcBef>
                <a:spcPts val="0"/>
              </a:spcBef>
              <a:buNone/>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919" y="1835214"/>
            <a:ext cx="9236177" cy="2846767"/>
          </a:xfrm>
          <a:prstGeom prst="rect">
            <a:avLst/>
          </a:prstGeom>
        </p:spPr>
      </p:pic>
      <p:sp>
        <p:nvSpPr>
          <p:cNvPr id="6" name="TextBox 5"/>
          <p:cNvSpPr txBox="1"/>
          <p:nvPr/>
        </p:nvSpPr>
        <p:spPr>
          <a:xfrm>
            <a:off x="2720009" y="4826507"/>
            <a:ext cx="10515600" cy="646331"/>
          </a:xfrm>
          <a:prstGeom prst="rect">
            <a:avLst/>
          </a:prstGeom>
          <a:noFill/>
        </p:spPr>
        <p:txBody>
          <a:bodyPr wrap="square" rtlCol="0">
            <a:spAutoFit/>
          </a:bodyPr>
          <a:lstStyle/>
          <a:p>
            <a:r>
              <a:rPr lang="en-US" dirty="0" smtClean="0"/>
              <a:t>Figure 2: Visualization of </a:t>
            </a:r>
            <a:r>
              <a:rPr lang="en-US" dirty="0"/>
              <a:t>Cost Function Gradients for Two Points (</a:t>
            </a:r>
            <a:r>
              <a:rPr lang="en-US" dirty="0">
                <a:hlinkClick r:id="rId6"/>
              </a:rPr>
              <a:t>https://</a:t>
            </a:r>
            <a:r>
              <a:rPr lang="en-US" dirty="0" smtClean="0">
                <a:hlinkClick r:id="rId6"/>
              </a:rPr>
              <a:t>lvdmaaten.github.io/publications/papers/JMLR_2008.pdf</a:t>
            </a:r>
            <a:r>
              <a:rPr lang="en-US" dirty="0" smtClean="0"/>
              <a:t>)</a:t>
            </a:r>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760501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1035</TotalTime>
  <Words>972</Words>
  <Application>Microsoft Macintosh PowerPoint</Application>
  <PresentationFormat>Widescreen</PresentationFormat>
  <Paragraphs>159</Paragraphs>
  <Slides>11</Slides>
  <Notes>8</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Calibri Light</vt:lpstr>
      <vt:lpstr>Cambria Math</vt:lpstr>
      <vt:lpstr>Mangal</vt:lpstr>
      <vt:lpstr>Arial</vt:lpstr>
      <vt:lpstr>Office Theme</vt:lpstr>
      <vt:lpstr>t-SNE: A Technique for Dimensionality Reduction</vt:lpstr>
      <vt:lpstr>The Problem: Dimensionality Reduction</vt:lpstr>
      <vt:lpstr>Lesson Overview</vt:lpstr>
      <vt:lpstr>Similarity in R^D</vt:lpstr>
      <vt:lpstr>Finding σ_i?  </vt:lpstr>
      <vt:lpstr>Similarity in R^d</vt:lpstr>
      <vt:lpstr>Cost of the Mapping</vt:lpstr>
      <vt:lpstr>Putting the “t” in t-SNE</vt:lpstr>
      <vt:lpstr>Visualizing the Gradient</vt:lpstr>
      <vt:lpstr>Performance on Data (MNIST) </vt:lpstr>
      <vt:lpstr>Pitfalls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T-SNE: A Technique for Dimensionality Reduction</dc:title>
  <dc:creator>nvonturk@gmail.com</dc:creator>
  <cp:lastModifiedBy>Brody Kellish</cp:lastModifiedBy>
  <cp:revision>161</cp:revision>
  <cp:lastPrinted>2016-11-27T21:06:53Z</cp:lastPrinted>
  <dcterms:created xsi:type="dcterms:W3CDTF">2016-11-27T19:54:17Z</dcterms:created>
  <dcterms:modified xsi:type="dcterms:W3CDTF">2016-12-08T05:34:25Z</dcterms:modified>
</cp:coreProperties>
</file>